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2" r:id="rId4"/>
    <p:sldId id="259" r:id="rId5"/>
    <p:sldId id="260" r:id="rId6"/>
    <p:sldId id="256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A0F4-AD6A-440D-9057-34568B55F4B7}" type="datetimeFigureOut">
              <a:rPr lang="nl-NL" smtClean="0"/>
              <a:pPr/>
              <a:t>19-8-2020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1B57-E8E6-4E41-BB8A-F6B88769C2C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716016" y="1556792"/>
            <a:ext cx="4041775" cy="5040559"/>
          </a:xfrm>
        </p:spPr>
        <p:txBody>
          <a:bodyPr>
            <a:normAutofit/>
          </a:bodyPr>
          <a:lstStyle/>
          <a:p>
            <a:r>
              <a:rPr lang="nl-NL" sz="2200" dirty="0" smtClean="0"/>
              <a:t>Stap 1</a:t>
            </a:r>
          </a:p>
          <a:p>
            <a:pPr>
              <a:buNone/>
            </a:pPr>
            <a:r>
              <a:rPr lang="nl-NL" dirty="0" smtClean="0"/>
              <a:t>	HF +  H</a:t>
            </a:r>
            <a:r>
              <a:rPr lang="nl-NL" baseline="-25000" dirty="0" smtClean="0"/>
              <a:t>2</a:t>
            </a:r>
            <a:r>
              <a:rPr lang="nl-NL" dirty="0" smtClean="0"/>
              <a:t>O      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+  F </a:t>
            </a:r>
            <a:r>
              <a:rPr lang="nl-NL" baseline="30000" dirty="0" smtClean="0"/>
              <a:t>-</a:t>
            </a:r>
            <a:endParaRPr lang="nl-NL" dirty="0" smtClean="0"/>
          </a:p>
          <a:p>
            <a:r>
              <a:rPr lang="nl-NL" sz="2200" dirty="0" smtClean="0"/>
              <a:t>Stap 2</a:t>
            </a:r>
          </a:p>
          <a:p>
            <a:pPr marL="742950" lvl="2" indent="-342900"/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=                           </a:t>
            </a:r>
          </a:p>
          <a:p>
            <a:r>
              <a:rPr lang="nl-NL" sz="2200" dirty="0" smtClean="0"/>
              <a:t>Stap 3</a:t>
            </a:r>
          </a:p>
          <a:p>
            <a:pPr lvl="1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10</a:t>
            </a:r>
            <a:r>
              <a:rPr lang="nl-NL" baseline="30000" dirty="0" smtClean="0"/>
              <a:t>-pH</a:t>
            </a:r>
            <a:r>
              <a:rPr lang="nl-NL" dirty="0" smtClean="0"/>
              <a:t>   =10</a:t>
            </a:r>
            <a:r>
              <a:rPr lang="nl-NL" baseline="30000" dirty="0" smtClean="0"/>
              <a:t>-4,56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= 2,754  .10</a:t>
            </a:r>
            <a:r>
              <a:rPr lang="nl-NL" baseline="30000" dirty="0" smtClean="0"/>
              <a:t>-6</a:t>
            </a:r>
          </a:p>
          <a:p>
            <a:pPr lvl="2">
              <a:buNone/>
            </a:pPr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= 6,3 . 10</a:t>
            </a:r>
            <a:r>
              <a:rPr lang="nl-NL" baseline="30000" dirty="0" smtClean="0"/>
              <a:t>-4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6,3 . 10</a:t>
            </a:r>
            <a:r>
              <a:rPr lang="nl-NL" baseline="30000" dirty="0" smtClean="0"/>
              <a:t>-4</a:t>
            </a:r>
            <a:r>
              <a:rPr lang="nl-NL" dirty="0" smtClean="0"/>
              <a:t>  =</a:t>
            </a:r>
          </a:p>
          <a:p>
            <a:pPr lvl="2">
              <a:buNone/>
            </a:pPr>
            <a:endParaRPr lang="nl-NL" dirty="0" smtClean="0"/>
          </a:p>
          <a:p>
            <a:pPr lvl="2">
              <a:buNone/>
            </a:pPr>
            <a:r>
              <a:rPr lang="nl-NL" dirty="0" smtClean="0"/>
              <a:t>      =                        = 229 </a:t>
            </a:r>
          </a:p>
          <a:p>
            <a:pPr lvl="2">
              <a:buNone/>
            </a:pPr>
            <a:endParaRPr lang="nl-NL" dirty="0" smtClean="0"/>
          </a:p>
          <a:p>
            <a:pPr lvl="2">
              <a:buNone/>
            </a:pPr>
            <a:r>
              <a:rPr lang="nl-NL" dirty="0" smtClean="0"/>
              <a:t>Percentage =                        . 100</a:t>
            </a:r>
          </a:p>
          <a:p>
            <a:pPr lvl="2">
              <a:buNone/>
            </a:pPr>
            <a:r>
              <a:rPr lang="nl-NL" dirty="0" smtClean="0"/>
              <a:t> 	</a:t>
            </a:r>
          </a:p>
          <a:p>
            <a:pPr lvl="2">
              <a:buNone/>
            </a:pPr>
            <a:endParaRPr lang="nl-NL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 berekeningen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200" y="1700809"/>
            <a:ext cx="4040188" cy="4425354"/>
          </a:xfrm>
        </p:spPr>
        <p:txBody>
          <a:bodyPr>
            <a:normAutofit/>
          </a:bodyPr>
          <a:lstStyle/>
          <a:p>
            <a:r>
              <a:rPr lang="nl-NL" dirty="0" smtClean="0"/>
              <a:t>Stap 1</a:t>
            </a:r>
          </a:p>
          <a:p>
            <a:pPr lvl="1"/>
            <a:r>
              <a:rPr lang="nl-NL" dirty="0" smtClean="0"/>
              <a:t>Geef de vergelijking van het evenwicht</a:t>
            </a:r>
          </a:p>
          <a:p>
            <a:r>
              <a:rPr lang="nl-NL" dirty="0" smtClean="0"/>
              <a:t>Stap 2</a:t>
            </a:r>
          </a:p>
          <a:p>
            <a:pPr lvl="1"/>
            <a:r>
              <a:rPr lang="nl-NL" dirty="0" smtClean="0"/>
              <a:t>Geef de evenwichtsvoorwaarde</a:t>
            </a:r>
          </a:p>
          <a:p>
            <a:r>
              <a:rPr lang="nl-NL" dirty="0" smtClean="0"/>
              <a:t>Stap 3</a:t>
            </a:r>
          </a:p>
          <a:p>
            <a:pPr lvl="1"/>
            <a:r>
              <a:rPr lang="nl-NL" dirty="0" smtClean="0"/>
              <a:t>Vul de gegevens in de vergelijking</a:t>
            </a:r>
          </a:p>
          <a:p>
            <a:r>
              <a:rPr lang="nl-NL" dirty="0" smtClean="0"/>
              <a:t>Stap 4</a:t>
            </a:r>
          </a:p>
          <a:p>
            <a:pPr lvl="1">
              <a:buNone/>
            </a:pPr>
            <a:r>
              <a:rPr lang="nl-NL" dirty="0" smtClean="0"/>
              <a:t>Bereken je onbekende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4008" y="836713"/>
            <a:ext cx="4041775" cy="792088"/>
          </a:xfrm>
        </p:spPr>
        <p:txBody>
          <a:bodyPr>
            <a:normAutofit fontScale="92500" lnSpcReduction="20000"/>
          </a:bodyPr>
          <a:lstStyle/>
          <a:p>
            <a:r>
              <a:rPr lang="nl-NL" sz="1800" dirty="0" smtClean="0"/>
              <a:t>We hebben een oplossing van HF met een </a:t>
            </a:r>
            <a:r>
              <a:rPr lang="nl-NL" sz="1800" dirty="0" err="1" smtClean="0"/>
              <a:t>pH</a:t>
            </a:r>
            <a:r>
              <a:rPr lang="nl-NL" sz="1800" dirty="0" smtClean="0"/>
              <a:t> van 5,56</a:t>
            </a:r>
          </a:p>
          <a:p>
            <a:r>
              <a:rPr lang="nl-NL" sz="1800" dirty="0" smtClean="0"/>
              <a:t>Bereken hoeveel procent is geïoniseerd</a:t>
            </a:r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6516216" y="23488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H="1">
            <a:off x="6444208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5940152" y="3068960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5940152" y="270892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 [F 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156176" y="299695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[HF]</a:t>
            </a:r>
            <a:endParaRPr lang="nl-NL" dirty="0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7020272" y="4725144"/>
            <a:ext cx="144016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6948264" y="429309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[F</a:t>
            </a:r>
            <a:r>
              <a:rPr lang="nl-NL" baseline="30000" dirty="0" smtClean="0"/>
              <a:t>-</a:t>
            </a:r>
            <a:r>
              <a:rPr lang="nl-NL" dirty="0" smtClean="0"/>
              <a:t>].2,754.10</a:t>
            </a:r>
            <a:r>
              <a:rPr lang="nl-NL" baseline="30000" dirty="0" smtClean="0"/>
              <a:t>-5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7308304" y="472514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[HF]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148064" y="544522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[HF]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084168" y="544522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2,754 .10</a:t>
            </a:r>
            <a:r>
              <a:rPr lang="nl-NL" baseline="30000" dirty="0" smtClean="0"/>
              <a:t>-6</a:t>
            </a:r>
            <a:r>
              <a:rPr lang="nl-NL" dirty="0" smtClean="0"/>
              <a:t> 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6084168" y="5445224"/>
            <a:ext cx="122413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Rechthoek 32"/>
          <p:cNvSpPr/>
          <p:nvPr/>
        </p:nvSpPr>
        <p:spPr>
          <a:xfrm>
            <a:off x="6300192" y="3573016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6228184" y="5013176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6,3 . 10</a:t>
            </a:r>
            <a:r>
              <a:rPr lang="nl-NL" baseline="30000" dirty="0" smtClean="0"/>
              <a:t>-4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5220072" y="508518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[F 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endParaRPr lang="nl-NL" dirty="0"/>
          </a:p>
        </p:txBody>
      </p:sp>
      <p:cxnSp>
        <p:nvCxnSpPr>
          <p:cNvPr id="38" name="Rechte verbindingslijn 37"/>
          <p:cNvCxnSpPr/>
          <p:nvPr/>
        </p:nvCxnSpPr>
        <p:spPr>
          <a:xfrm>
            <a:off x="5148064" y="5445224"/>
            <a:ext cx="792088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Rechte verbindingslijn 26"/>
          <p:cNvCxnSpPr/>
          <p:nvPr/>
        </p:nvCxnSpPr>
        <p:spPr>
          <a:xfrm flipV="1">
            <a:off x="6992662" y="6047117"/>
            <a:ext cx="1098915" cy="1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6948264" y="609329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229 +1</a:t>
            </a:r>
            <a:endParaRPr lang="nl-NL" dirty="0"/>
          </a:p>
        </p:txBody>
      </p:sp>
      <p:sp>
        <p:nvSpPr>
          <p:cNvPr id="30" name="Rechthoek 29"/>
          <p:cNvSpPr/>
          <p:nvPr/>
        </p:nvSpPr>
        <p:spPr>
          <a:xfrm>
            <a:off x="7164288" y="3501008"/>
            <a:ext cx="864096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Tekstvak 42"/>
          <p:cNvSpPr txBox="1"/>
          <p:nvPr/>
        </p:nvSpPr>
        <p:spPr>
          <a:xfrm>
            <a:off x="7020272" y="573325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229</a:t>
            </a:r>
            <a:endParaRPr lang="nl-NL" dirty="0"/>
          </a:p>
        </p:txBody>
      </p:sp>
      <p:sp>
        <p:nvSpPr>
          <p:cNvPr id="44" name="Tekstvak 43"/>
          <p:cNvSpPr txBox="1"/>
          <p:nvPr/>
        </p:nvSpPr>
        <p:spPr>
          <a:xfrm>
            <a:off x="7020272" y="6488668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99,6</a:t>
            </a:r>
            <a:endParaRPr lang="nl-NL" dirty="0"/>
          </a:p>
        </p:txBody>
      </p:sp>
      <p:sp>
        <p:nvSpPr>
          <p:cNvPr id="45" name="Rechthoek 44"/>
          <p:cNvSpPr/>
          <p:nvPr/>
        </p:nvSpPr>
        <p:spPr>
          <a:xfrm>
            <a:off x="6948264" y="5733256"/>
            <a:ext cx="2016224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6" name="Rechthoek 45"/>
          <p:cNvSpPr/>
          <p:nvPr/>
        </p:nvSpPr>
        <p:spPr>
          <a:xfrm>
            <a:off x="6804248" y="1844824"/>
            <a:ext cx="144016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7" name="Rechthoek 46"/>
          <p:cNvSpPr/>
          <p:nvPr/>
        </p:nvSpPr>
        <p:spPr>
          <a:xfrm>
            <a:off x="7524328" y="5229200"/>
            <a:ext cx="122413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0" grpId="0"/>
      <p:bldP spid="21" grpId="0"/>
      <p:bldP spid="22" grpId="0"/>
      <p:bldP spid="33" grpId="0" animBg="1"/>
      <p:bldP spid="35" grpId="0"/>
      <p:bldP spid="28" grpId="0"/>
      <p:bldP spid="45" grpId="0" animBg="1"/>
      <p:bldP spid="46" grpId="1" animBg="1"/>
      <p:bldP spid="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jdelijke aanduiding voor inhoud 7"/>
          <p:cNvSpPr>
            <a:spLocks noGrp="1"/>
          </p:cNvSpPr>
          <p:nvPr>
            <p:ph sz="quarter" idx="4"/>
          </p:nvPr>
        </p:nvSpPr>
        <p:spPr>
          <a:xfrm>
            <a:off x="4716016" y="1556792"/>
            <a:ext cx="4041775" cy="5040559"/>
          </a:xfrm>
        </p:spPr>
        <p:txBody>
          <a:bodyPr>
            <a:normAutofit/>
          </a:bodyPr>
          <a:lstStyle/>
          <a:p>
            <a:r>
              <a:rPr lang="nl-NL" sz="2200" dirty="0" smtClean="0"/>
              <a:t>Stap 1</a:t>
            </a:r>
          </a:p>
          <a:p>
            <a:pPr>
              <a:buNone/>
            </a:pPr>
            <a:r>
              <a:rPr lang="nl-NL" dirty="0" smtClean="0"/>
              <a:t>	H</a:t>
            </a:r>
            <a:r>
              <a:rPr lang="nl-NL" baseline="-25000" dirty="0" smtClean="0"/>
              <a:t>2</a:t>
            </a:r>
            <a:r>
              <a:rPr lang="nl-NL" dirty="0" smtClean="0"/>
              <a:t>Se  +  H</a:t>
            </a:r>
            <a:r>
              <a:rPr lang="nl-NL" baseline="-25000" dirty="0" smtClean="0"/>
              <a:t>2</a:t>
            </a:r>
            <a:r>
              <a:rPr lang="nl-NL" dirty="0" smtClean="0"/>
              <a:t>O      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+ 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</a:t>
            </a:r>
          </a:p>
          <a:p>
            <a:r>
              <a:rPr lang="nl-NL" sz="2200" dirty="0" smtClean="0"/>
              <a:t>Stap 2</a:t>
            </a:r>
          </a:p>
          <a:p>
            <a:pPr marL="742950" lvl="2" indent="-342900"/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=                           = </a:t>
            </a:r>
          </a:p>
          <a:p>
            <a:r>
              <a:rPr lang="nl-NL" sz="2200" dirty="0" smtClean="0"/>
              <a:t>Stap </a:t>
            </a:r>
            <a:r>
              <a:rPr lang="nl-NL" sz="2200" dirty="0" smtClean="0"/>
              <a:t>3</a:t>
            </a:r>
            <a:endParaRPr lang="nl-NL" sz="2200" dirty="0" smtClean="0"/>
          </a:p>
          <a:p>
            <a:pPr lvl="1"/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 = 10</a:t>
            </a:r>
            <a:r>
              <a:rPr lang="nl-NL" baseline="30000" dirty="0" smtClean="0"/>
              <a:t>-pH</a:t>
            </a:r>
            <a:r>
              <a:rPr lang="nl-NL" dirty="0" smtClean="0"/>
              <a:t>   =10</a:t>
            </a:r>
            <a:r>
              <a:rPr lang="nl-NL" baseline="30000" dirty="0" smtClean="0"/>
              <a:t>-2,25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= 5,623  .10</a:t>
            </a:r>
            <a:r>
              <a:rPr lang="nl-NL" baseline="30000" dirty="0" smtClean="0"/>
              <a:t>-3</a:t>
            </a:r>
          </a:p>
          <a:p>
            <a:pPr lvl="2">
              <a:buNone/>
            </a:pPr>
            <a:r>
              <a:rPr lang="nl-NL" dirty="0" smtClean="0"/>
              <a:t>K = 1,3 . 10</a:t>
            </a:r>
            <a:r>
              <a:rPr lang="nl-NL" baseline="30000" dirty="0" smtClean="0"/>
              <a:t>-4</a:t>
            </a:r>
            <a:endParaRPr lang="nl-NL" dirty="0" smtClean="0"/>
          </a:p>
          <a:p>
            <a:pPr lvl="2">
              <a:buNone/>
            </a:pPr>
            <a:r>
              <a:rPr lang="nl-NL" dirty="0" smtClean="0"/>
              <a:t>1,3 . 10</a:t>
            </a:r>
            <a:r>
              <a:rPr lang="nl-NL" baseline="30000" dirty="0" smtClean="0"/>
              <a:t>-4</a:t>
            </a:r>
            <a:r>
              <a:rPr lang="nl-NL" dirty="0" smtClean="0"/>
              <a:t>  =</a:t>
            </a:r>
          </a:p>
          <a:p>
            <a:pPr lvl="2">
              <a:buNone/>
            </a:pPr>
            <a:endParaRPr lang="nl-NL" dirty="0" smtClean="0"/>
          </a:p>
          <a:p>
            <a:pPr lvl="2">
              <a:buNone/>
            </a:pPr>
            <a:r>
              <a:rPr lang="nl-NL" dirty="0" smtClean="0"/>
              <a:t>   </a:t>
            </a:r>
            <a:r>
              <a:rPr lang="nl-NL" dirty="0" smtClean="0"/>
              <a:t>=                            + </a:t>
            </a:r>
            <a:r>
              <a:rPr lang="nl-NL" dirty="0" smtClean="0"/>
              <a:t>5.6 .10</a:t>
            </a:r>
            <a:r>
              <a:rPr lang="nl-NL" baseline="30000" dirty="0" smtClean="0"/>
              <a:t>-3</a:t>
            </a:r>
            <a:r>
              <a:rPr lang="nl-NL" dirty="0" smtClean="0"/>
              <a:t>                         </a:t>
            </a:r>
          </a:p>
          <a:p>
            <a:pPr lvl="2">
              <a:buNone/>
            </a:pPr>
            <a:endParaRPr lang="nl-NL" dirty="0" smtClean="0"/>
          </a:p>
          <a:p>
            <a:pPr lvl="2">
              <a:buNone/>
            </a:pPr>
            <a:r>
              <a:rPr lang="nl-NL" dirty="0" smtClean="0"/>
              <a:t>	=  4,3 . 10</a:t>
            </a:r>
            <a:r>
              <a:rPr lang="nl-NL" baseline="30000" dirty="0" smtClean="0"/>
              <a:t>-2</a:t>
            </a:r>
            <a:r>
              <a:rPr lang="nl-NL" dirty="0" smtClean="0"/>
              <a:t>  mol/L H</a:t>
            </a:r>
            <a:r>
              <a:rPr lang="nl-NL" baseline="-25000" dirty="0" smtClean="0"/>
              <a:t>2</a:t>
            </a:r>
            <a:r>
              <a:rPr lang="nl-NL" dirty="0" smtClean="0"/>
              <a:t>Se</a:t>
            </a:r>
          </a:p>
          <a:p>
            <a:pPr lvl="2">
              <a:buNone/>
            </a:pPr>
            <a:r>
              <a:rPr lang="nl-NL" dirty="0" smtClean="0"/>
              <a:t>4,3 . 10</a:t>
            </a:r>
            <a:r>
              <a:rPr lang="nl-NL" baseline="30000" dirty="0" smtClean="0"/>
              <a:t>-2</a:t>
            </a:r>
            <a:r>
              <a:rPr lang="nl-NL" dirty="0" smtClean="0"/>
              <a:t>  . 80,98 = 3,5 g per L</a:t>
            </a:r>
          </a:p>
          <a:p>
            <a:pPr lvl="2">
              <a:buNone/>
            </a:pPr>
            <a:endParaRPr lang="nl-NL" dirty="0" smtClean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 berekeningen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>
          <a:xfrm>
            <a:off x="467544" y="1052736"/>
            <a:ext cx="4040188" cy="639762"/>
          </a:xfrm>
        </p:spPr>
        <p:txBody>
          <a:bodyPr/>
          <a:lstStyle/>
          <a:p>
            <a:r>
              <a:rPr lang="nl-NL" dirty="0" smtClean="0"/>
              <a:t>Zo doe je dat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half" idx="2"/>
          </p:nvPr>
        </p:nvSpPr>
        <p:spPr>
          <a:xfrm>
            <a:off x="457200" y="1700809"/>
            <a:ext cx="4040188" cy="4425354"/>
          </a:xfrm>
        </p:spPr>
        <p:txBody>
          <a:bodyPr>
            <a:normAutofit/>
          </a:bodyPr>
          <a:lstStyle/>
          <a:p>
            <a:r>
              <a:rPr lang="nl-NL" dirty="0" smtClean="0"/>
              <a:t>Stap 1</a:t>
            </a:r>
          </a:p>
          <a:p>
            <a:pPr lvl="1"/>
            <a:r>
              <a:rPr lang="nl-NL" dirty="0" smtClean="0"/>
              <a:t>Geef de vergelijking van het evenwicht</a:t>
            </a:r>
          </a:p>
          <a:p>
            <a:r>
              <a:rPr lang="nl-NL" dirty="0" smtClean="0"/>
              <a:t>Stap 2</a:t>
            </a:r>
          </a:p>
          <a:p>
            <a:pPr lvl="1"/>
            <a:r>
              <a:rPr lang="nl-NL" dirty="0" smtClean="0"/>
              <a:t>Geef de evenwichtsvoorwaarde</a:t>
            </a:r>
          </a:p>
          <a:p>
            <a:r>
              <a:rPr lang="nl-NL" dirty="0" smtClean="0"/>
              <a:t>Stap 3</a:t>
            </a:r>
          </a:p>
          <a:p>
            <a:pPr lvl="1"/>
            <a:r>
              <a:rPr lang="nl-NL" dirty="0" smtClean="0"/>
              <a:t>Vul de gegevens in de vergelijking</a:t>
            </a:r>
          </a:p>
          <a:p>
            <a:r>
              <a:rPr lang="nl-NL" dirty="0" smtClean="0"/>
              <a:t>Stap 4</a:t>
            </a:r>
          </a:p>
          <a:p>
            <a:pPr lvl="1">
              <a:buNone/>
            </a:pPr>
            <a:r>
              <a:rPr lang="nl-NL" dirty="0" smtClean="0"/>
              <a:t>Bereken je onbekende</a:t>
            </a:r>
            <a:endParaRPr lang="nl-NL" dirty="0"/>
          </a:p>
        </p:txBody>
      </p:sp>
      <p:sp>
        <p:nvSpPr>
          <p:cNvPr id="7" name="Tijdelijke aanduiding voor tekst 6"/>
          <p:cNvSpPr>
            <a:spLocks noGrp="1"/>
          </p:cNvSpPr>
          <p:nvPr>
            <p:ph type="body" sz="quarter" idx="3"/>
          </p:nvPr>
        </p:nvSpPr>
        <p:spPr>
          <a:xfrm>
            <a:off x="4644008" y="836713"/>
            <a:ext cx="4041775" cy="792088"/>
          </a:xfrm>
        </p:spPr>
        <p:txBody>
          <a:bodyPr>
            <a:normAutofit fontScale="92500" lnSpcReduction="20000"/>
          </a:bodyPr>
          <a:lstStyle/>
          <a:p>
            <a:r>
              <a:rPr lang="nl-NL" sz="1800" dirty="0" smtClean="0"/>
              <a:t>We willen een oplossing met een </a:t>
            </a:r>
            <a:r>
              <a:rPr lang="nl-NL" sz="1800" dirty="0" err="1" smtClean="0"/>
              <a:t>pH</a:t>
            </a:r>
            <a:r>
              <a:rPr lang="nl-NL" sz="1800" dirty="0" smtClean="0"/>
              <a:t> van 2,25 maken met  H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Se</a:t>
            </a:r>
          </a:p>
          <a:p>
            <a:r>
              <a:rPr lang="nl-NL" sz="1800" dirty="0" smtClean="0"/>
              <a:t>Hoeveel g H</a:t>
            </a:r>
            <a:r>
              <a:rPr lang="nl-NL" sz="1800" baseline="-25000" dirty="0" smtClean="0"/>
              <a:t>2</a:t>
            </a:r>
            <a:r>
              <a:rPr lang="nl-NL" sz="1800" dirty="0" smtClean="0"/>
              <a:t>Se moeten we oplossen</a:t>
            </a:r>
          </a:p>
        </p:txBody>
      </p:sp>
      <p:cxnSp>
        <p:nvCxnSpPr>
          <p:cNvPr id="10" name="Rechte verbindingslijn met pijl 9"/>
          <p:cNvCxnSpPr/>
          <p:nvPr/>
        </p:nvCxnSpPr>
        <p:spPr>
          <a:xfrm>
            <a:off x="6732240" y="2204864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 flipH="1">
            <a:off x="6732240" y="213285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6012160" y="2996952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5868144" y="25649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 [</a:t>
            </a:r>
            <a:r>
              <a:rPr lang="nl-NL" dirty="0" err="1" smtClean="0"/>
              <a:t>HSe</a:t>
            </a:r>
            <a:r>
              <a:rPr lang="nl-NL" dirty="0" smtClean="0"/>
              <a:t> </a:t>
            </a:r>
            <a:r>
              <a:rPr lang="nl-NL" baseline="30000" dirty="0" smtClean="0"/>
              <a:t>-</a:t>
            </a:r>
            <a:r>
              <a:rPr lang="nl-NL" dirty="0" smtClean="0"/>
              <a:t>]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228184" y="306896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baseline="-25000" dirty="0" smtClean="0"/>
              <a:t>2</a:t>
            </a:r>
            <a:r>
              <a:rPr lang="nl-NL" dirty="0" smtClean="0"/>
              <a:t>Se]</a:t>
            </a:r>
            <a:endParaRPr lang="nl-NL" dirty="0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6876256" y="4797152"/>
            <a:ext cx="144016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kstvak 17"/>
          <p:cNvSpPr txBox="1"/>
          <p:nvPr/>
        </p:nvSpPr>
        <p:spPr>
          <a:xfrm>
            <a:off x="7020272" y="4437112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(5,6 .10</a:t>
            </a:r>
            <a:r>
              <a:rPr lang="nl-NL" baseline="30000" dirty="0" smtClean="0"/>
              <a:t>-3</a:t>
            </a:r>
            <a:r>
              <a:rPr lang="nl-NL" dirty="0" smtClean="0"/>
              <a:t> )</a:t>
            </a:r>
            <a:r>
              <a:rPr lang="nl-NL" baseline="30000" dirty="0" smtClean="0"/>
              <a:t>2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6660232" y="479715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[H</a:t>
            </a:r>
            <a:r>
              <a:rPr lang="nl-NL" sz="1200" smtClean="0"/>
              <a:t>2</a:t>
            </a:r>
            <a:r>
              <a:rPr lang="nl-NL" smtClean="0"/>
              <a:t>Se]</a:t>
            </a:r>
            <a:r>
              <a:rPr lang="nl-NL" baseline="-25000" smtClean="0"/>
              <a:t>o</a:t>
            </a:r>
            <a:r>
              <a:rPr lang="nl-NL" smtClean="0"/>
              <a:t> </a:t>
            </a:r>
            <a:r>
              <a:rPr lang="nl-NL" dirty="0" smtClean="0"/>
              <a:t>– 5,6 .10</a:t>
            </a:r>
            <a:r>
              <a:rPr lang="nl-NL" baseline="30000" dirty="0" smtClean="0"/>
              <a:t>-3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5004048" y="522920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sz="1200" dirty="0" smtClean="0"/>
              <a:t>2</a:t>
            </a:r>
            <a:r>
              <a:rPr lang="nl-NL" dirty="0" smtClean="0"/>
              <a:t>Se]</a:t>
            </a:r>
            <a:r>
              <a:rPr lang="nl-NL" baseline="-25000" dirty="0" smtClean="0"/>
              <a:t>0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6084168" y="508518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(5,6 .10</a:t>
            </a:r>
            <a:r>
              <a:rPr lang="nl-NL" baseline="30000" dirty="0" smtClean="0"/>
              <a:t>-3</a:t>
            </a:r>
            <a:r>
              <a:rPr lang="nl-NL" dirty="0" smtClean="0"/>
              <a:t> )</a:t>
            </a:r>
            <a:r>
              <a:rPr lang="nl-NL" baseline="30000" dirty="0" smtClean="0"/>
              <a:t>2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6084168" y="5445224"/>
            <a:ext cx="122413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7740352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  <a:r>
              <a:rPr lang="nl-NL" baseline="30000" dirty="0" smtClean="0"/>
              <a:t>2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7524328" y="3068960"/>
            <a:ext cx="1763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[H</a:t>
            </a:r>
            <a:r>
              <a:rPr lang="nl-NL" baseline="-25000" dirty="0" smtClean="0"/>
              <a:t>2</a:t>
            </a:r>
            <a:r>
              <a:rPr lang="nl-NL" dirty="0" smtClean="0"/>
              <a:t>Se]</a:t>
            </a:r>
            <a:r>
              <a:rPr lang="nl-NL" baseline="-25000" dirty="0" smtClean="0"/>
              <a:t>o</a:t>
            </a:r>
            <a:r>
              <a:rPr lang="nl-NL" dirty="0" smtClean="0"/>
              <a:t> -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</a:t>
            </a:r>
            <a:endParaRPr lang="nl-NL" dirty="0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7524328" y="2996952"/>
            <a:ext cx="136815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Rechthoek 30"/>
          <p:cNvSpPr/>
          <p:nvPr/>
        </p:nvSpPr>
        <p:spPr>
          <a:xfrm>
            <a:off x="7164288" y="1916832"/>
            <a:ext cx="1512168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Rechthoek 31"/>
          <p:cNvSpPr/>
          <p:nvPr/>
        </p:nvSpPr>
        <p:spPr>
          <a:xfrm>
            <a:off x="7020272" y="3573016"/>
            <a:ext cx="93610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6444208" y="3573016"/>
            <a:ext cx="72008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7452320" y="5229200"/>
            <a:ext cx="129614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Tekstvak 34"/>
          <p:cNvSpPr txBox="1"/>
          <p:nvPr/>
        </p:nvSpPr>
        <p:spPr>
          <a:xfrm>
            <a:off x="6156176" y="54452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1,3 . 10</a:t>
            </a:r>
            <a:r>
              <a:rPr lang="nl-NL" baseline="30000" dirty="0" smtClean="0"/>
              <a:t>-4</a:t>
            </a:r>
            <a:endParaRPr lang="nl-NL" dirty="0"/>
          </a:p>
        </p:txBody>
      </p:sp>
      <p:sp>
        <p:nvSpPr>
          <p:cNvPr id="36" name="Rechthoek 35"/>
          <p:cNvSpPr/>
          <p:nvPr/>
        </p:nvSpPr>
        <p:spPr>
          <a:xfrm>
            <a:off x="7452320" y="6237312"/>
            <a:ext cx="1152128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/>
          <p:cNvSpPr/>
          <p:nvPr/>
        </p:nvSpPr>
        <p:spPr>
          <a:xfrm>
            <a:off x="7236296" y="2924944"/>
            <a:ext cx="36004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  <p:bldP spid="20" grpId="0"/>
      <p:bldP spid="21" grpId="0"/>
      <p:bldP spid="22" grpId="0"/>
      <p:bldP spid="26" grpId="0"/>
      <p:bldP spid="27" grpId="0"/>
      <p:bldP spid="31" grpId="0" animBg="1"/>
      <p:bldP spid="32" grpId="0" animBg="1"/>
      <p:bldP spid="33" grpId="0" animBg="1"/>
      <p:bldP spid="34" grpId="0" animBg="1"/>
      <p:bldP spid="35" grpId="0"/>
      <p:bldP spid="36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berekeningen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7715200" cy="1173807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Laat zien dat je het 2e evenwicht bij een oplossing van H</a:t>
            </a:r>
            <a:r>
              <a:rPr lang="nl-NL" baseline="-25000" dirty="0" smtClean="0"/>
              <a:t>2</a:t>
            </a:r>
            <a:r>
              <a:rPr lang="nl-NL" dirty="0" smtClean="0"/>
              <a:t>Se met </a:t>
            </a:r>
            <a:r>
              <a:rPr lang="nl-NL" dirty="0" err="1" smtClean="0"/>
              <a:t>pH</a:t>
            </a:r>
            <a:r>
              <a:rPr lang="nl-NL" dirty="0" smtClean="0"/>
              <a:t> van 2.25 buiten beschouwing mag laten door de verhouding 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en Se</a:t>
            </a:r>
            <a:r>
              <a:rPr lang="nl-NL" baseline="30000" dirty="0" smtClean="0"/>
              <a:t>2-</a:t>
            </a:r>
            <a:r>
              <a:rPr lang="nl-NL" dirty="0" smtClean="0"/>
              <a:t>  te berekenen</a:t>
            </a:r>
          </a:p>
          <a:p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  van 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 is 6,1  .  10</a:t>
            </a:r>
            <a:r>
              <a:rPr lang="nl-NL" baseline="30000" dirty="0" smtClean="0"/>
              <a:t>-8   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323528" y="2708921"/>
            <a:ext cx="4248472" cy="341724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Hoe doe je dat</a:t>
            </a:r>
          </a:p>
          <a:p>
            <a:r>
              <a:rPr lang="nl-NL" dirty="0" smtClean="0"/>
              <a:t>Stap 1</a:t>
            </a:r>
          </a:p>
          <a:p>
            <a:pPr lvl="1"/>
            <a:r>
              <a:rPr lang="nl-NL" dirty="0" smtClean="0"/>
              <a:t>Geef de vergelijking van het evenwicht</a:t>
            </a:r>
          </a:p>
          <a:p>
            <a:r>
              <a:rPr lang="nl-NL" dirty="0" smtClean="0"/>
              <a:t>Stap 2</a:t>
            </a:r>
          </a:p>
          <a:p>
            <a:pPr lvl="1"/>
            <a:r>
              <a:rPr lang="nl-NL" dirty="0" smtClean="0"/>
              <a:t>Geef de evenwichtsvoorwaarde</a:t>
            </a:r>
          </a:p>
          <a:p>
            <a:r>
              <a:rPr lang="nl-NL" dirty="0" smtClean="0"/>
              <a:t>Stap </a:t>
            </a:r>
            <a:r>
              <a:rPr lang="nl-NL" dirty="0" smtClean="0"/>
              <a:t>3 + stap 4</a:t>
            </a:r>
            <a:endParaRPr lang="nl-NL" dirty="0" smtClean="0"/>
          </a:p>
          <a:p>
            <a:pPr lvl="1"/>
            <a:r>
              <a:rPr lang="nl-NL" dirty="0" smtClean="0"/>
              <a:t>Vul de </a:t>
            </a:r>
            <a:r>
              <a:rPr lang="nl-NL" dirty="0" smtClean="0"/>
              <a:t>gegevens en bereken de verhouding 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3140968"/>
            <a:ext cx="4041775" cy="3528392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Stap 1</a:t>
            </a:r>
          </a:p>
          <a:p>
            <a:pPr>
              <a:buNone/>
            </a:pPr>
            <a:r>
              <a:rPr lang="nl-NL" dirty="0" smtClean="0"/>
              <a:t>	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 +  H</a:t>
            </a:r>
            <a:r>
              <a:rPr lang="nl-NL" baseline="-25000" dirty="0" smtClean="0"/>
              <a:t>2</a:t>
            </a:r>
            <a:r>
              <a:rPr lang="nl-NL" dirty="0" smtClean="0"/>
              <a:t>O         Se</a:t>
            </a:r>
            <a:r>
              <a:rPr lang="nl-NL" baseline="30000" dirty="0" smtClean="0"/>
              <a:t>2-</a:t>
            </a:r>
            <a:r>
              <a:rPr lang="nl-NL" dirty="0" smtClean="0"/>
              <a:t> +  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endParaRPr lang="nl-NL" dirty="0" smtClean="0"/>
          </a:p>
          <a:p>
            <a:pPr>
              <a:buNone/>
            </a:pPr>
            <a:endParaRPr lang="nl-NL" sz="800" dirty="0" smtClean="0"/>
          </a:p>
          <a:p>
            <a:pPr>
              <a:buNone/>
            </a:pPr>
            <a:r>
              <a:rPr lang="nl-NL" dirty="0" smtClean="0"/>
              <a:t>stap 2</a:t>
            </a:r>
          </a:p>
          <a:p>
            <a:pPr>
              <a:buNone/>
            </a:pPr>
            <a:r>
              <a:rPr lang="nl-NL" dirty="0" smtClean="0"/>
              <a:t>       </a:t>
            </a:r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= </a:t>
            </a:r>
          </a:p>
          <a:p>
            <a:pPr>
              <a:buNone/>
            </a:pPr>
            <a:endParaRPr lang="nl-NL" sz="800" dirty="0" smtClean="0"/>
          </a:p>
          <a:p>
            <a:pPr>
              <a:buNone/>
            </a:pPr>
            <a:r>
              <a:rPr lang="nl-NL" dirty="0" smtClean="0"/>
              <a:t>Stap </a:t>
            </a:r>
            <a:r>
              <a:rPr lang="nl-NL" dirty="0" smtClean="0"/>
              <a:t>3 + 4</a:t>
            </a:r>
            <a:endParaRPr lang="nl-NL" dirty="0" smtClean="0"/>
          </a:p>
          <a:p>
            <a:pPr>
              <a:buNone/>
            </a:pPr>
            <a:r>
              <a:rPr lang="nl-NL" dirty="0" smtClean="0"/>
              <a:t>	  </a:t>
            </a:r>
            <a:r>
              <a:rPr lang="nl-NL" sz="1800" dirty="0" smtClean="0"/>
              <a:t>6,1  . 10</a:t>
            </a:r>
            <a:r>
              <a:rPr lang="nl-NL" sz="1800" baseline="30000" dirty="0" smtClean="0"/>
              <a:t>-8</a:t>
            </a:r>
            <a:r>
              <a:rPr lang="nl-NL" sz="1800" dirty="0" smtClean="0"/>
              <a:t> = </a:t>
            </a:r>
          </a:p>
          <a:p>
            <a:pPr>
              <a:buNone/>
            </a:pPr>
            <a:endParaRPr lang="nl-NL" sz="1800" dirty="0" smtClean="0"/>
          </a:p>
          <a:p>
            <a:pPr>
              <a:buNone/>
            </a:pPr>
            <a:r>
              <a:rPr lang="nl-NL" sz="1800" dirty="0" smtClean="0"/>
              <a:t> </a:t>
            </a:r>
            <a:endParaRPr lang="nl-NL" sz="1800" dirty="0"/>
          </a:p>
        </p:txBody>
      </p:sp>
      <p:cxnSp>
        <p:nvCxnSpPr>
          <p:cNvPr id="7" name="Rechte verbindingslijn met pijl 6"/>
          <p:cNvCxnSpPr/>
          <p:nvPr/>
        </p:nvCxnSpPr>
        <p:spPr>
          <a:xfrm flipH="1">
            <a:off x="6588224" y="371703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>
            <a:off x="6660232" y="3861048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Rechthoek 8"/>
          <p:cNvSpPr/>
          <p:nvPr/>
        </p:nvSpPr>
        <p:spPr>
          <a:xfrm>
            <a:off x="7092280" y="3573016"/>
            <a:ext cx="1584176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9"/>
          <p:cNvCxnSpPr/>
          <p:nvPr/>
        </p:nvCxnSpPr>
        <p:spPr>
          <a:xfrm>
            <a:off x="5796136" y="4725144"/>
            <a:ext cx="136815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5796136" y="42930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[Se</a:t>
            </a:r>
            <a:r>
              <a:rPr lang="nl-NL" baseline="30000" dirty="0" smtClean="0"/>
              <a:t>2-</a:t>
            </a:r>
            <a:r>
              <a:rPr lang="nl-NL" dirty="0" smtClean="0"/>
              <a:t>]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 ]</a:t>
            </a:r>
            <a:endParaRPr lang="nl-NL" dirty="0"/>
          </a:p>
        </p:txBody>
      </p:sp>
      <p:sp>
        <p:nvSpPr>
          <p:cNvPr id="13" name="Tekstvak 12"/>
          <p:cNvSpPr txBox="1"/>
          <p:nvPr/>
        </p:nvSpPr>
        <p:spPr>
          <a:xfrm>
            <a:off x="6084168" y="47251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]</a:t>
            </a:r>
            <a:endParaRPr lang="nl-NL" dirty="0"/>
          </a:p>
        </p:txBody>
      </p:sp>
      <p:sp>
        <p:nvSpPr>
          <p:cNvPr id="14" name="Tekstvak 13"/>
          <p:cNvSpPr txBox="1"/>
          <p:nvPr/>
        </p:nvSpPr>
        <p:spPr>
          <a:xfrm>
            <a:off x="6228184" y="522920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[Se</a:t>
            </a:r>
            <a:r>
              <a:rPr lang="nl-NL" baseline="30000" dirty="0" smtClean="0"/>
              <a:t>2-</a:t>
            </a:r>
            <a:r>
              <a:rPr lang="nl-NL" dirty="0" smtClean="0"/>
              <a:t>]  10</a:t>
            </a:r>
            <a:r>
              <a:rPr lang="nl-NL" baseline="30000" dirty="0" smtClean="0"/>
              <a:t>-2,25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6444208" y="566124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]</a:t>
            </a:r>
            <a:endParaRPr lang="nl-NL" dirty="0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6444208" y="5661248"/>
            <a:ext cx="93610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5004048" y="6381328"/>
            <a:ext cx="64807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5004048" y="602128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[Se</a:t>
            </a:r>
            <a:r>
              <a:rPr lang="nl-NL" baseline="30000" dirty="0" smtClean="0"/>
              <a:t>2-</a:t>
            </a:r>
            <a:r>
              <a:rPr lang="nl-NL" dirty="0" smtClean="0"/>
              <a:t>]</a:t>
            </a:r>
            <a:endParaRPr lang="nl-NL" dirty="0"/>
          </a:p>
        </p:txBody>
      </p:sp>
      <p:sp>
        <p:nvSpPr>
          <p:cNvPr id="22" name="Tekstvak 21"/>
          <p:cNvSpPr txBox="1"/>
          <p:nvPr/>
        </p:nvSpPr>
        <p:spPr>
          <a:xfrm>
            <a:off x="5004048" y="63813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[</a:t>
            </a:r>
            <a:r>
              <a:rPr lang="nl-NL" dirty="0" err="1" smtClean="0"/>
              <a:t>HSe</a:t>
            </a:r>
            <a:r>
              <a:rPr lang="nl-NL" baseline="30000" dirty="0" smtClean="0"/>
              <a:t>-</a:t>
            </a:r>
            <a:r>
              <a:rPr lang="nl-NL" dirty="0" smtClean="0"/>
              <a:t> ]</a:t>
            </a:r>
            <a:endParaRPr lang="nl-NL" dirty="0"/>
          </a:p>
        </p:txBody>
      </p:sp>
      <p:sp>
        <p:nvSpPr>
          <p:cNvPr id="23" name="Tekstvak 22"/>
          <p:cNvSpPr txBox="1"/>
          <p:nvPr/>
        </p:nvSpPr>
        <p:spPr>
          <a:xfrm>
            <a:off x="5796136" y="6228021"/>
            <a:ext cx="288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</a:t>
            </a:r>
            <a:endParaRPr lang="nl-NL" dirty="0"/>
          </a:p>
        </p:txBody>
      </p:sp>
      <p:cxnSp>
        <p:nvCxnSpPr>
          <p:cNvPr id="25" name="Rechte verbindingslijn 24"/>
          <p:cNvCxnSpPr/>
          <p:nvPr/>
        </p:nvCxnSpPr>
        <p:spPr>
          <a:xfrm>
            <a:off x="6228184" y="6381328"/>
            <a:ext cx="936104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kstvak 25"/>
          <p:cNvSpPr txBox="1"/>
          <p:nvPr/>
        </p:nvSpPr>
        <p:spPr>
          <a:xfrm>
            <a:off x="6156176" y="602128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6,1  . 10</a:t>
            </a:r>
            <a:r>
              <a:rPr lang="nl-NL" baseline="30000" dirty="0" smtClean="0"/>
              <a:t>-8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6228184" y="63813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10</a:t>
            </a:r>
            <a:r>
              <a:rPr lang="nl-NL" baseline="30000" dirty="0" smtClean="0"/>
              <a:t>-2,25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7380312" y="6211669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=   1,1 .10</a:t>
            </a:r>
            <a:r>
              <a:rPr lang="nl-NL" baseline="30000" dirty="0" smtClean="0"/>
              <a:t>-5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1" grpId="1"/>
      <p:bldP spid="13" grpId="1"/>
      <p:bldP spid="14" grpId="0"/>
      <p:bldP spid="16" grpId="0"/>
      <p:bldP spid="20" grpId="0"/>
      <p:bldP spid="22" grpId="0"/>
      <p:bldP spid="23" grpId="0"/>
      <p:bldP spid="26" grpId="0"/>
      <p:bldP spid="2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berekeningen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r>
              <a:rPr lang="nl-NL" dirty="0"/>
              <a:t>We maken een 0,40 M HF oplossing   </a:t>
            </a:r>
            <a:endParaRPr lang="nl-NL" dirty="0" smtClean="0"/>
          </a:p>
          <a:p>
            <a:pPr>
              <a:buNone/>
            </a:pPr>
            <a:r>
              <a:rPr lang="nl-NL" dirty="0"/>
              <a:t> </a:t>
            </a:r>
            <a:r>
              <a:rPr lang="nl-NL" dirty="0" smtClean="0"/>
              <a:t>   Wat </a:t>
            </a:r>
            <a:r>
              <a:rPr lang="nl-NL" dirty="0"/>
              <a:t>is de </a:t>
            </a:r>
            <a:r>
              <a:rPr lang="nl-NL" dirty="0" err="1" smtClean="0"/>
              <a:t>pH</a:t>
            </a:r>
            <a:r>
              <a:rPr lang="nl-NL" dirty="0" smtClean="0"/>
              <a:t>?</a:t>
            </a:r>
          </a:p>
          <a:p>
            <a:r>
              <a:rPr lang="nl-NL" dirty="0" smtClean="0"/>
              <a:t>Stap 1	</a:t>
            </a:r>
          </a:p>
          <a:p>
            <a:pPr>
              <a:buNone/>
            </a:pPr>
            <a:r>
              <a:rPr lang="nl-NL" dirty="0"/>
              <a:t>	</a:t>
            </a:r>
            <a:r>
              <a:rPr lang="nl-NL" dirty="0" smtClean="0"/>
              <a:t>		HF  </a:t>
            </a:r>
            <a:r>
              <a:rPr lang="nl-NL" dirty="0"/>
              <a:t>+  H</a:t>
            </a:r>
            <a:r>
              <a:rPr lang="nl-NL" baseline="-25000" dirty="0"/>
              <a:t>2</a:t>
            </a:r>
            <a:r>
              <a:rPr lang="nl-NL" dirty="0"/>
              <a:t>O  ⇄  F</a:t>
            </a:r>
            <a:r>
              <a:rPr lang="nl-NL" baseline="30000" dirty="0"/>
              <a:t>─</a:t>
            </a:r>
            <a:r>
              <a:rPr lang="nl-NL" dirty="0"/>
              <a:t>   + H</a:t>
            </a:r>
            <a:r>
              <a:rPr lang="nl-NL" baseline="-25000" dirty="0"/>
              <a:t>3</a:t>
            </a:r>
            <a:r>
              <a:rPr lang="nl-NL" dirty="0"/>
              <a:t>O</a:t>
            </a:r>
            <a:r>
              <a:rPr lang="nl-NL" baseline="30000" dirty="0"/>
              <a:t>+</a:t>
            </a:r>
            <a:r>
              <a:rPr lang="nl-NL" dirty="0"/>
              <a:t> </a:t>
            </a:r>
            <a:endParaRPr lang="nl-NL" dirty="0" smtClean="0"/>
          </a:p>
          <a:p>
            <a:r>
              <a:rPr lang="nl-NL" dirty="0" smtClean="0"/>
              <a:t>Stap 2</a:t>
            </a:r>
          </a:p>
          <a:p>
            <a:pPr marL="342900" lvl="3" indent="-342900">
              <a:buNone/>
            </a:pPr>
            <a:r>
              <a:rPr lang="nl-NL" sz="2400" dirty="0" smtClean="0"/>
              <a:t>            K</a:t>
            </a:r>
            <a:r>
              <a:rPr lang="nl-NL" sz="2400" baseline="-25000" dirty="0" smtClean="0"/>
              <a:t> z</a:t>
            </a:r>
            <a:r>
              <a:rPr lang="nl-NL" sz="2400" dirty="0" smtClean="0"/>
              <a:t> =		       	</a:t>
            </a:r>
            <a:endParaRPr lang="nl-NL" dirty="0"/>
          </a:p>
          <a:p>
            <a:pPr lvl="1">
              <a:buNone/>
            </a:pPr>
            <a:r>
              <a:rPr lang="nl-NL" dirty="0"/>
              <a:t>	</a:t>
            </a:r>
          </a:p>
          <a:p>
            <a:pPr lvl="1">
              <a:buNone/>
            </a:pPr>
            <a:r>
              <a:rPr lang="nl-NL" dirty="0" smtClean="0"/>
              <a:t>Stel [H</a:t>
            </a:r>
            <a:r>
              <a:rPr lang="nl-NL" baseline="-25000" dirty="0" smtClean="0"/>
              <a:t>3</a:t>
            </a:r>
            <a:r>
              <a:rPr lang="nl-NL" dirty="0" smtClean="0"/>
              <a:t>O</a:t>
            </a:r>
            <a:r>
              <a:rPr lang="nl-NL" baseline="30000" dirty="0" smtClean="0"/>
              <a:t>+</a:t>
            </a:r>
            <a:r>
              <a:rPr lang="nl-NL" dirty="0" smtClean="0"/>
              <a:t>]= x  dan ook [F</a:t>
            </a:r>
            <a:r>
              <a:rPr lang="nl-NL" baseline="30000" dirty="0" smtClean="0"/>
              <a:t> ─</a:t>
            </a:r>
            <a:r>
              <a:rPr lang="nl-NL" dirty="0" smtClean="0"/>
              <a:t>] = x</a:t>
            </a:r>
          </a:p>
          <a:p>
            <a:pPr lvl="2">
              <a:buNone/>
            </a:pPr>
            <a:endParaRPr lang="nl-NL" dirty="0" smtClean="0"/>
          </a:p>
          <a:p>
            <a:pPr lvl="2">
              <a:buNone/>
            </a:pPr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 =  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1907704" y="3573016"/>
            <a:ext cx="2088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[F</a:t>
            </a:r>
            <a:r>
              <a:rPr lang="nl-NL" sz="2400" baseline="30000" dirty="0" smtClean="0"/>
              <a:t>─</a:t>
            </a:r>
            <a:r>
              <a:rPr lang="nl-NL" sz="2400" dirty="0" smtClean="0"/>
              <a:t> ] [H</a:t>
            </a:r>
            <a:r>
              <a:rPr lang="nl-NL" sz="2400" baseline="-25000" dirty="0" smtClean="0"/>
              <a:t>3</a:t>
            </a:r>
            <a:r>
              <a:rPr lang="nl-NL" sz="2400" dirty="0" smtClean="0"/>
              <a:t>O</a:t>
            </a:r>
            <a:r>
              <a:rPr lang="nl-NL" sz="2400" baseline="30000" dirty="0" smtClean="0"/>
              <a:t>+</a:t>
            </a:r>
            <a:r>
              <a:rPr lang="nl-NL" sz="2400" dirty="0" smtClean="0"/>
              <a:t>]</a:t>
            </a:r>
          </a:p>
          <a:p>
            <a:r>
              <a:rPr lang="nl-NL" sz="2400" dirty="0"/>
              <a:t> </a:t>
            </a:r>
            <a:r>
              <a:rPr lang="nl-NL" sz="2400" dirty="0" smtClean="0"/>
              <a:t>     [HF]</a:t>
            </a:r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1907704" y="4005064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Rechte verbindingslijn 20"/>
          <p:cNvCxnSpPr/>
          <p:nvPr/>
        </p:nvCxnSpPr>
        <p:spPr>
          <a:xfrm>
            <a:off x="2140981" y="5681498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kstvak 21"/>
          <p:cNvSpPr txBox="1"/>
          <p:nvPr/>
        </p:nvSpPr>
        <p:spPr>
          <a:xfrm>
            <a:off x="2051720" y="5301208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      x</a:t>
            </a:r>
            <a:r>
              <a:rPr lang="nl-NL" sz="2400" baseline="30000" dirty="0" smtClean="0"/>
              <a:t>2</a:t>
            </a:r>
          </a:p>
          <a:p>
            <a:r>
              <a:rPr lang="nl-NL" sz="2400" dirty="0" smtClean="0"/>
              <a:t> [HF] - 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Berekening </a:t>
            </a:r>
            <a:r>
              <a:rPr lang="nl-NL" smtClean="0"/>
              <a:t>K</a:t>
            </a:r>
            <a:r>
              <a:rPr lang="nl-NL" baseline="-25000" smtClean="0"/>
              <a:t>z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lvl="2">
              <a:buNone/>
            </a:pPr>
            <a:r>
              <a:rPr lang="nl-NL" dirty="0" smtClean="0"/>
              <a:t>K</a:t>
            </a:r>
            <a:r>
              <a:rPr lang="nl-NL" baseline="-25000" dirty="0" smtClean="0"/>
              <a:t> z</a:t>
            </a:r>
            <a:r>
              <a:rPr lang="nl-NL" dirty="0" smtClean="0"/>
              <a:t>  =</a:t>
            </a:r>
          </a:p>
          <a:p>
            <a:pPr lvl="2">
              <a:buNone/>
            </a:pPr>
            <a:endParaRPr lang="nl-NL" dirty="0"/>
          </a:p>
          <a:p>
            <a:pPr lvl="2">
              <a:buNone/>
            </a:pPr>
            <a:r>
              <a:rPr lang="nl-NL" dirty="0" smtClean="0"/>
              <a:t>Stap 3</a:t>
            </a:r>
          </a:p>
          <a:p>
            <a:pPr lvl="2">
              <a:buNone/>
            </a:pPr>
            <a:r>
              <a:rPr lang="nl-NL" dirty="0"/>
              <a:t>	</a:t>
            </a:r>
            <a:r>
              <a:rPr lang="nl-NL" dirty="0" smtClean="0"/>
              <a:t>	</a:t>
            </a:r>
            <a:r>
              <a:rPr lang="nl-NL" dirty="0"/>
              <a:t> 6,3 • 10</a:t>
            </a:r>
            <a:r>
              <a:rPr lang="nl-NL" baseline="30000" dirty="0"/>
              <a:t>-4</a:t>
            </a:r>
            <a:r>
              <a:rPr lang="nl-NL" dirty="0"/>
              <a:t> </a:t>
            </a:r>
            <a:r>
              <a:rPr lang="nl-NL" dirty="0" smtClean="0"/>
              <a:t> = </a:t>
            </a:r>
          </a:p>
          <a:p>
            <a:pPr lvl="2"/>
            <a:endParaRPr lang="nl-NL" dirty="0" smtClean="0"/>
          </a:p>
          <a:p>
            <a:pPr lvl="2"/>
            <a:r>
              <a:rPr lang="nl-NL" dirty="0" smtClean="0"/>
              <a:t>Kwadratische vergelijking oplossen met abc formule</a:t>
            </a:r>
          </a:p>
          <a:p>
            <a:pPr lvl="2"/>
            <a:r>
              <a:rPr lang="nl-NL" dirty="0" smtClean="0"/>
              <a:t>Vaak </a:t>
            </a:r>
            <a:r>
              <a:rPr lang="nl-NL" dirty="0" smtClean="0"/>
              <a:t>is </a:t>
            </a:r>
            <a:r>
              <a:rPr lang="nl-NL" dirty="0" smtClean="0"/>
              <a:t>0,40 </a:t>
            </a:r>
            <a:r>
              <a:rPr lang="nl-NL" dirty="0" smtClean="0"/>
              <a:t>– x </a:t>
            </a:r>
            <a:r>
              <a:rPr lang="nl-NL" dirty="0" smtClean="0">
                <a:sym typeface="Symbol"/>
              </a:rPr>
              <a:t> 0,40</a:t>
            </a:r>
            <a:r>
              <a:rPr lang="nl-NL" dirty="0" smtClean="0"/>
              <a:t> dan </a:t>
            </a:r>
            <a:r>
              <a:rPr lang="nl-NL" dirty="0" smtClean="0"/>
              <a:t>wordt verg</a:t>
            </a:r>
          </a:p>
          <a:p>
            <a:pPr lvl="3">
              <a:buNone/>
            </a:pPr>
            <a:r>
              <a:rPr lang="nl-NL" dirty="0" smtClean="0"/>
              <a:t> 6,3 • 10</a:t>
            </a:r>
            <a:r>
              <a:rPr lang="nl-NL" baseline="30000" dirty="0" smtClean="0"/>
              <a:t>-4</a:t>
            </a:r>
            <a:r>
              <a:rPr lang="nl-NL" dirty="0" smtClean="0"/>
              <a:t> =</a:t>
            </a:r>
          </a:p>
          <a:p>
            <a:pPr lvl="3">
              <a:buNone/>
            </a:pPr>
            <a:endParaRPr lang="nl-NL" dirty="0"/>
          </a:p>
          <a:p>
            <a:pPr lvl="3">
              <a:buNone/>
            </a:pPr>
            <a:r>
              <a:rPr lang="nl-NL" dirty="0" smtClean="0"/>
              <a:t>x</a:t>
            </a:r>
            <a:r>
              <a:rPr lang="nl-NL" baseline="30000" dirty="0" smtClean="0"/>
              <a:t>2</a:t>
            </a:r>
            <a:r>
              <a:rPr lang="nl-NL" dirty="0" smtClean="0"/>
              <a:t> = 0,40 •  6,3 • 10</a:t>
            </a:r>
            <a:r>
              <a:rPr lang="nl-NL" baseline="30000" dirty="0" smtClean="0"/>
              <a:t>-4</a:t>
            </a:r>
            <a:r>
              <a:rPr lang="nl-NL" dirty="0" smtClean="0"/>
              <a:t> = </a:t>
            </a:r>
            <a:r>
              <a:rPr lang="nl-NL" dirty="0"/>
              <a:t>2,52 • 10</a:t>
            </a:r>
            <a:r>
              <a:rPr lang="nl-NL" baseline="30000" dirty="0"/>
              <a:t>─4</a:t>
            </a:r>
            <a:endParaRPr lang="nl-NL" dirty="0" smtClean="0"/>
          </a:p>
          <a:p>
            <a:pPr lvl="3">
              <a:buNone/>
            </a:pPr>
            <a:r>
              <a:rPr lang="nl-NL" dirty="0" smtClean="0"/>
              <a:t>x = </a:t>
            </a:r>
            <a:r>
              <a:rPr lang="nl-NL" dirty="0"/>
              <a:t>0,016 </a:t>
            </a:r>
            <a:r>
              <a:rPr lang="nl-NL" dirty="0" smtClean="0"/>
              <a:t>    minder dan 5 % dus verwaarlozing mag</a:t>
            </a:r>
            <a:endParaRPr lang="nl-NL" baseline="30000" dirty="0" smtClean="0"/>
          </a:p>
          <a:p>
            <a:pPr lvl="3">
              <a:buNone/>
            </a:pPr>
            <a:r>
              <a:rPr lang="nl-NL" dirty="0" smtClean="0"/>
              <a:t>  </a:t>
            </a:r>
            <a:endParaRPr lang="nl-NL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267744" y="1844824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Tekstvak 5"/>
          <p:cNvSpPr txBox="1"/>
          <p:nvPr/>
        </p:nvSpPr>
        <p:spPr>
          <a:xfrm>
            <a:off x="2267744" y="1412776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      x</a:t>
            </a:r>
            <a:r>
              <a:rPr lang="nl-NL" sz="2400" baseline="30000" dirty="0" smtClean="0"/>
              <a:t>2</a:t>
            </a:r>
          </a:p>
          <a:p>
            <a:r>
              <a:rPr lang="nl-NL" sz="2400" dirty="0" smtClean="0"/>
              <a:t> [HF] - x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3995936" y="256490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      x</a:t>
            </a:r>
            <a:r>
              <a:rPr lang="nl-NL" sz="2400" baseline="30000" dirty="0" smtClean="0"/>
              <a:t>2</a:t>
            </a:r>
          </a:p>
          <a:p>
            <a:r>
              <a:rPr lang="nl-NL" sz="2400" dirty="0" smtClean="0"/>
              <a:t> 0,40 - x</a:t>
            </a:r>
          </a:p>
        </p:txBody>
      </p:sp>
      <p:cxnSp>
        <p:nvCxnSpPr>
          <p:cNvPr id="9" name="Rechte verbindingslijn 8"/>
          <p:cNvCxnSpPr>
            <a:stCxn id="7" idx="1"/>
          </p:cNvCxnSpPr>
          <p:nvPr/>
        </p:nvCxnSpPr>
        <p:spPr>
          <a:xfrm>
            <a:off x="3995936" y="2980403"/>
            <a:ext cx="1224136" cy="16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3275856" y="4221088"/>
            <a:ext cx="10081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/>
              <a:t>    x</a:t>
            </a:r>
            <a:r>
              <a:rPr lang="nl-NL" sz="2400" baseline="30000" dirty="0" smtClean="0"/>
              <a:t>2</a:t>
            </a:r>
          </a:p>
          <a:p>
            <a:r>
              <a:rPr lang="nl-NL" sz="2400" dirty="0" smtClean="0"/>
              <a:t> 0,40 </a:t>
            </a:r>
          </a:p>
        </p:txBody>
      </p:sp>
      <p:cxnSp>
        <p:nvCxnSpPr>
          <p:cNvPr id="12" name="Rechte verbindingslijn 11"/>
          <p:cNvCxnSpPr>
            <a:stCxn id="10" idx="1"/>
          </p:cNvCxnSpPr>
          <p:nvPr/>
        </p:nvCxnSpPr>
        <p:spPr>
          <a:xfrm>
            <a:off x="3275856" y="4636587"/>
            <a:ext cx="792088" cy="1654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Rechthoek 14"/>
          <p:cNvSpPr/>
          <p:nvPr/>
        </p:nvSpPr>
        <p:spPr>
          <a:xfrm>
            <a:off x="2267744" y="5085184"/>
            <a:ext cx="1800200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/>
          <p:cNvSpPr/>
          <p:nvPr/>
        </p:nvSpPr>
        <p:spPr>
          <a:xfrm>
            <a:off x="4067944" y="5085184"/>
            <a:ext cx="136815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3059832" y="5445224"/>
            <a:ext cx="4248472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5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864095"/>
          </a:xfrm>
        </p:spPr>
        <p:txBody>
          <a:bodyPr/>
          <a:lstStyle/>
          <a:p>
            <a:r>
              <a:rPr lang="nl-NL" dirty="0" smtClean="0"/>
              <a:t>Rekenen met </a:t>
            </a:r>
            <a:r>
              <a:rPr lang="nl-NL" dirty="0" err="1"/>
              <a:t>K</a:t>
            </a:r>
            <a:r>
              <a:rPr lang="nl-NL" baseline="-25000" dirty="0" err="1"/>
              <a:t>z</a:t>
            </a:r>
            <a:r>
              <a:rPr lang="nl-NL" dirty="0"/>
              <a:t> 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4442048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nl-NL" dirty="0" smtClean="0"/>
              <a:t>Stap 1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Schrijf de vergelijking op 		van de evenwichtsreactie</a:t>
            </a:r>
          </a:p>
          <a:p>
            <a:pPr algn="l">
              <a:buFont typeface="Arial" pitchFamily="34" charset="0"/>
              <a:buChar char="•"/>
            </a:pPr>
            <a:r>
              <a:rPr lang="nl-NL" dirty="0" smtClean="0"/>
              <a:t>Stap 2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Stel de vergelijking op van </a:t>
            </a:r>
            <a:r>
              <a:rPr lang="nl-NL" dirty="0" err="1" smtClean="0"/>
              <a:t>K</a:t>
            </a:r>
            <a:r>
              <a:rPr lang="nl-NL" baseline="-25000" dirty="0" err="1" smtClean="0"/>
              <a:t>z</a:t>
            </a:r>
            <a:r>
              <a:rPr lang="nl-NL" dirty="0" smtClean="0"/>
              <a:t> </a:t>
            </a:r>
          </a:p>
          <a:p>
            <a:pPr algn="l">
              <a:buFont typeface="Arial" pitchFamily="34" charset="0"/>
              <a:buChar char="•"/>
            </a:pPr>
            <a:r>
              <a:rPr lang="nl-NL" dirty="0" smtClean="0"/>
              <a:t>Stap </a:t>
            </a:r>
            <a:r>
              <a:rPr lang="nl-NL" dirty="0"/>
              <a:t>3</a:t>
            </a:r>
            <a:r>
              <a:rPr lang="nl-NL" dirty="0" smtClean="0"/>
              <a:t> 	</a:t>
            </a:r>
          </a:p>
          <a:p>
            <a:pPr algn="l"/>
            <a:r>
              <a:rPr lang="nl-NL" dirty="0"/>
              <a:t>	</a:t>
            </a:r>
            <a:r>
              <a:rPr lang="nl-NL" dirty="0" smtClean="0"/>
              <a:t>Vul de gegevens in de vergelijking  		 </a:t>
            </a:r>
          </a:p>
          <a:p>
            <a:pPr algn="l">
              <a:buFont typeface="Arial" pitchFamily="34" charset="0"/>
              <a:buChar char="•"/>
            </a:pPr>
            <a:r>
              <a:rPr lang="nl-NL" dirty="0" smtClean="0"/>
              <a:t>Stap 4</a:t>
            </a:r>
          </a:p>
          <a:p>
            <a:pPr algn="l"/>
            <a:r>
              <a:rPr lang="nl-NL" dirty="0" smtClean="0"/>
              <a:t>	Bereken je onbekende</a:t>
            </a:r>
          </a:p>
          <a:p>
            <a:pPr algn="l">
              <a:buFont typeface="Arial" pitchFamily="34" charset="0"/>
              <a:buChar char="•"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344</Words>
  <Application>Microsoft Office PowerPoint</Application>
  <PresentationFormat>Diavoorstelling (4:3)</PresentationFormat>
  <Paragraphs>145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Office-thema</vt:lpstr>
      <vt:lpstr>Kz  berekeningen</vt:lpstr>
      <vt:lpstr>Kz  berekeningen</vt:lpstr>
      <vt:lpstr>Kz berekeningen</vt:lpstr>
      <vt:lpstr>Kz berekeningen</vt:lpstr>
      <vt:lpstr>Berekening Kz</vt:lpstr>
      <vt:lpstr>Rekenen met Kz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Rekenen met Kz</dc:title>
  <dc:creator>Nelly Andela</dc:creator>
  <cp:lastModifiedBy>Nelly Andela</cp:lastModifiedBy>
  <cp:revision>49</cp:revision>
  <dcterms:created xsi:type="dcterms:W3CDTF">2015-08-26T18:24:27Z</dcterms:created>
  <dcterms:modified xsi:type="dcterms:W3CDTF">2020-08-19T19:13:06Z</dcterms:modified>
</cp:coreProperties>
</file>