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904DA-E05E-4BB1-9C4A-6411383D0CF7}" type="datetimeFigureOut">
              <a:rPr lang="nl-NL" smtClean="0"/>
              <a:t>28-4-2021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D6147-D5B8-4295-9DA4-2DCA5EA5CE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60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0.026 mol/L KH2PO4</a:t>
            </a:r>
            <a:r>
              <a:rPr lang="nl-NL" baseline="0" dirty="0" smtClean="0"/>
              <a:t> en 0,041 Na2HPO4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D6147-D5B8-4295-9DA4-2DCA5EA5CE6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91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Fout bij concentraties moet x10</a:t>
            </a:r>
            <a:r>
              <a:rPr lang="nl-NL" baseline="0" dirty="0" smtClean="0"/>
              <a:t> </a:t>
            </a:r>
            <a:r>
              <a:rPr lang="nl-NL" baseline="0" dirty="0" err="1" smtClean="0"/>
              <a:t>ipv</a:t>
            </a:r>
            <a:r>
              <a:rPr lang="nl-NL" baseline="0" dirty="0" smtClean="0"/>
              <a:t>/10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D6147-D5B8-4295-9DA4-2DCA5EA5CE62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65D3F-3A68-433A-B545-9D65DF98C72F}" type="datetimeFigureOut">
              <a:rPr lang="nl-NL" smtClean="0"/>
              <a:pPr/>
              <a:t>28-4-2021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B31B5-2F40-4752-BA22-D01480894E0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Buffers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100 ml water</a:t>
            </a:r>
          </a:p>
          <a:p>
            <a:r>
              <a:rPr lang="nl-NL" dirty="0" smtClean="0"/>
              <a:t>100 ml buffer </a:t>
            </a:r>
          </a:p>
          <a:p>
            <a:pPr lvl="1"/>
            <a:r>
              <a:rPr lang="nl-NL" dirty="0" smtClean="0"/>
              <a:t>NaH</a:t>
            </a:r>
            <a:r>
              <a:rPr lang="nl-NL" baseline="-25000" dirty="0" smtClean="0"/>
              <a:t>2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r>
              <a:rPr lang="nl-NL" dirty="0" smtClean="0"/>
              <a:t> </a:t>
            </a:r>
            <a:r>
              <a:rPr lang="nl-NL" dirty="0"/>
              <a:t>+  Na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dirty="0"/>
              <a:t> </a:t>
            </a:r>
            <a:endParaRPr lang="nl-NL" dirty="0" smtClean="0"/>
          </a:p>
          <a:p>
            <a:r>
              <a:rPr lang="nl-NL" dirty="0" smtClean="0"/>
              <a:t>Voeg bij beide 1 ml  1.0 M </a:t>
            </a:r>
            <a:r>
              <a:rPr lang="nl-NL" dirty="0" err="1" smtClean="0"/>
              <a:t>HCl</a:t>
            </a:r>
            <a:r>
              <a:rPr lang="nl-NL" dirty="0" smtClean="0"/>
              <a:t> oplossing</a:t>
            </a:r>
          </a:p>
          <a:p>
            <a:pPr lvl="1"/>
            <a:r>
              <a:rPr lang="nl-NL" dirty="0" smtClean="0"/>
              <a:t>1ml </a:t>
            </a:r>
            <a:r>
              <a:rPr lang="nl-NL" dirty="0" err="1" smtClean="0"/>
              <a:t>HCl</a:t>
            </a:r>
            <a:r>
              <a:rPr lang="nl-NL" dirty="0" smtClean="0"/>
              <a:t> bevat 0,001 • 1,0 = 0,001 mol H</a:t>
            </a:r>
            <a:r>
              <a:rPr lang="nl-NL" baseline="30000" dirty="0" smtClean="0"/>
              <a:t>+</a:t>
            </a:r>
            <a:endParaRPr lang="nl-NL" dirty="0" smtClean="0"/>
          </a:p>
          <a:p>
            <a:pPr lvl="3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 = 0,001/0,1 = 0,01 </a:t>
            </a:r>
          </a:p>
          <a:p>
            <a:pPr lvl="3"/>
            <a:r>
              <a:rPr lang="nl-NL" dirty="0" err="1" smtClean="0"/>
              <a:t>pH</a:t>
            </a:r>
            <a:r>
              <a:rPr lang="nl-NL" dirty="0" smtClean="0"/>
              <a:t> = -log 0,01  = 2,0</a:t>
            </a:r>
          </a:p>
          <a:p>
            <a:pPr lvl="3"/>
            <a:r>
              <a:rPr lang="nl-NL" dirty="0" err="1" smtClean="0"/>
              <a:t>pH</a:t>
            </a:r>
            <a:r>
              <a:rPr lang="nl-NL" dirty="0" smtClean="0"/>
              <a:t> was 7 dus 5 eenheden gedaald</a:t>
            </a:r>
          </a:p>
          <a:p>
            <a:pPr lvl="1">
              <a:buNone/>
            </a:pPr>
            <a:r>
              <a:rPr lang="nl-NL" dirty="0" smtClean="0"/>
              <a:t>Meet bij beide oplossingen nu de </a:t>
            </a:r>
            <a:r>
              <a:rPr lang="nl-NL" dirty="0" err="1" smtClean="0"/>
              <a:t>pH</a:t>
            </a:r>
            <a:endParaRPr lang="nl-NL" dirty="0" smtClean="0"/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Wat verklaart het verschil</a:t>
            </a:r>
          </a:p>
          <a:p>
            <a:pPr lvl="1">
              <a:buNone/>
            </a:pPr>
            <a:r>
              <a:rPr lang="nl-NL" dirty="0" smtClean="0"/>
              <a:t>Welke deeltjes hebben we in de buffer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Na</a:t>
            </a:r>
            <a:r>
              <a:rPr lang="nl-NL" baseline="30000" dirty="0"/>
              <a:t>+</a:t>
            </a:r>
            <a:r>
              <a:rPr lang="nl-NL" dirty="0" smtClean="0"/>
              <a:t>  ,  H</a:t>
            </a:r>
            <a:r>
              <a:rPr lang="nl-NL" baseline="-25000" dirty="0" smtClean="0"/>
              <a:t>2</a:t>
            </a:r>
            <a:r>
              <a:rPr lang="nl-NL" dirty="0" smtClean="0"/>
              <a:t>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-</a:t>
            </a:r>
            <a:r>
              <a:rPr lang="nl-NL" dirty="0" smtClean="0"/>
              <a:t>     en HPO</a:t>
            </a:r>
            <a:r>
              <a:rPr lang="nl-NL" baseline="-25000" dirty="0" smtClean="0"/>
              <a:t>4</a:t>
            </a:r>
            <a:r>
              <a:rPr lang="nl-NL" baseline="30000" dirty="0" smtClean="0"/>
              <a:t>2-</a:t>
            </a:r>
            <a:endParaRPr lang="nl-NL" dirty="0" smtClean="0"/>
          </a:p>
          <a:p>
            <a:pPr lvl="2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Buffer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Bij buffer stelt zicht het volgende evenwicht in</a:t>
            </a:r>
          </a:p>
          <a:p>
            <a:pPr lvl="1">
              <a:buNone/>
            </a:pPr>
            <a:r>
              <a:rPr lang="en-US" dirty="0" smtClean="0"/>
              <a:t>	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baseline="30000" dirty="0"/>
              <a:t>–</a:t>
            </a:r>
            <a:r>
              <a:rPr lang="en-US" dirty="0"/>
              <a:t> +  H</a:t>
            </a:r>
            <a:r>
              <a:rPr lang="en-US" baseline="-25000" dirty="0"/>
              <a:t>2</a:t>
            </a:r>
            <a:r>
              <a:rPr lang="en-US" dirty="0"/>
              <a:t>O  ⇆  HPO</a:t>
            </a:r>
            <a:r>
              <a:rPr lang="en-US" baseline="-25000" dirty="0"/>
              <a:t>4</a:t>
            </a:r>
            <a:r>
              <a:rPr lang="en-US" baseline="30000" dirty="0"/>
              <a:t>2–</a:t>
            </a:r>
            <a:r>
              <a:rPr lang="en-US" dirty="0"/>
              <a:t>  +  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</a:p>
          <a:p>
            <a:pPr lvl="1">
              <a:buNone/>
            </a:pPr>
            <a:endParaRPr lang="nl-NL" sz="1500" dirty="0"/>
          </a:p>
          <a:p>
            <a:pPr>
              <a:spcAft>
                <a:spcPts val="0"/>
              </a:spcAft>
              <a:buNone/>
            </a:pPr>
            <a:r>
              <a:rPr lang="nl-NL" dirty="0" smtClean="0"/>
              <a:t>	</a:t>
            </a:r>
            <a:r>
              <a:rPr lang="nl-NL" dirty="0"/>
              <a:t>	</a:t>
            </a:r>
            <a:r>
              <a:rPr lang="nl-NL" dirty="0" smtClean="0">
                <a:latin typeface="Times New Roman"/>
                <a:ea typeface="Times New Roman"/>
              </a:rPr>
              <a:t> </a:t>
            </a:r>
            <a:r>
              <a:rPr lang="nl-NL" dirty="0" err="1" smtClean="0">
                <a:latin typeface="Times New Roman"/>
                <a:ea typeface="Times New Roman"/>
              </a:rPr>
              <a:t>K</a:t>
            </a:r>
            <a:r>
              <a:rPr lang="nl-NL" baseline="-25000" dirty="0" err="1" smtClean="0">
                <a:latin typeface="Times New Roman"/>
                <a:ea typeface="Times New Roman"/>
              </a:rPr>
              <a:t>z</a:t>
            </a:r>
            <a:r>
              <a:rPr lang="nl-NL" dirty="0" smtClean="0">
                <a:latin typeface="Times New Roman"/>
                <a:ea typeface="Times New Roman"/>
              </a:rPr>
              <a:t> =  </a:t>
            </a:r>
          </a:p>
          <a:p>
            <a:pPr>
              <a:spcAft>
                <a:spcPts val="0"/>
              </a:spcAft>
              <a:buNone/>
            </a:pPr>
            <a:r>
              <a:rPr lang="nl-NL" dirty="0" smtClean="0">
                <a:latin typeface="Times New Roman"/>
                <a:ea typeface="Times New Roman"/>
              </a:rPr>
              <a:t>	  </a:t>
            </a:r>
          </a:p>
          <a:p>
            <a:pPr>
              <a:spcAft>
                <a:spcPts val="0"/>
              </a:spcAft>
              <a:buNone/>
            </a:pPr>
            <a:r>
              <a:rPr lang="nl-NL" sz="2400" dirty="0">
                <a:latin typeface="Times New Roman"/>
                <a:ea typeface="Times New Roman"/>
              </a:rPr>
              <a:t>	</a:t>
            </a:r>
            <a:r>
              <a:rPr lang="nl-NL" sz="2400" dirty="0" smtClean="0">
                <a:latin typeface="Times New Roman"/>
                <a:ea typeface="Times New Roman"/>
              </a:rPr>
              <a:t>		stel [H</a:t>
            </a:r>
            <a:r>
              <a:rPr lang="nl-NL" sz="2400" baseline="-25000" dirty="0" smtClean="0">
                <a:latin typeface="Times New Roman"/>
                <a:ea typeface="Times New Roman"/>
              </a:rPr>
              <a:t>2</a:t>
            </a:r>
            <a:r>
              <a:rPr lang="nl-NL" sz="2400" dirty="0" smtClean="0">
                <a:latin typeface="Times New Roman"/>
                <a:ea typeface="Times New Roman"/>
              </a:rPr>
              <a:t>PO</a:t>
            </a:r>
            <a:r>
              <a:rPr lang="nl-NL" sz="2400" baseline="-25000" dirty="0" smtClean="0">
                <a:latin typeface="Times New Roman"/>
                <a:ea typeface="Times New Roman"/>
              </a:rPr>
              <a:t>4</a:t>
            </a:r>
            <a:r>
              <a:rPr lang="nl-NL" sz="2400" baseline="30000" dirty="0" smtClean="0">
                <a:latin typeface="Times New Roman"/>
                <a:ea typeface="Times New Roman"/>
              </a:rPr>
              <a:t>-</a:t>
            </a:r>
            <a:r>
              <a:rPr lang="nl-NL" sz="2400" dirty="0" smtClean="0">
                <a:latin typeface="Times New Roman"/>
                <a:ea typeface="Times New Roman"/>
              </a:rPr>
              <a:t>] = [HPO</a:t>
            </a:r>
            <a:r>
              <a:rPr lang="nl-NL" sz="2400" baseline="-25000" dirty="0" smtClean="0">
                <a:latin typeface="Times New Roman"/>
                <a:ea typeface="Times New Roman"/>
              </a:rPr>
              <a:t>4</a:t>
            </a:r>
            <a:r>
              <a:rPr lang="nl-NL" sz="2400" baseline="30000" dirty="0" smtClean="0">
                <a:latin typeface="Times New Roman"/>
                <a:ea typeface="Times New Roman"/>
              </a:rPr>
              <a:t>2-</a:t>
            </a:r>
            <a:r>
              <a:rPr lang="nl-NL" sz="2400" dirty="0" smtClean="0">
                <a:latin typeface="Times New Roman"/>
                <a:ea typeface="Times New Roman"/>
              </a:rPr>
              <a:t>] </a:t>
            </a:r>
          </a:p>
          <a:p>
            <a:pPr>
              <a:spcAft>
                <a:spcPts val="0"/>
              </a:spcAft>
              <a:buNone/>
            </a:pPr>
            <a:r>
              <a:rPr lang="nl-NL" sz="2400" dirty="0">
                <a:latin typeface="Times New Roman"/>
                <a:ea typeface="Times New Roman"/>
              </a:rPr>
              <a:t>	</a:t>
            </a:r>
            <a:r>
              <a:rPr lang="nl-NL" sz="2400" dirty="0" smtClean="0">
                <a:latin typeface="Times New Roman"/>
                <a:ea typeface="Times New Roman"/>
              </a:rPr>
              <a:t>		</a:t>
            </a:r>
            <a:r>
              <a:rPr lang="nl-NL" sz="2400" dirty="0" err="1" smtClean="0">
                <a:latin typeface="Times New Roman"/>
                <a:ea typeface="Times New Roman"/>
              </a:rPr>
              <a:t>K</a:t>
            </a:r>
            <a:r>
              <a:rPr lang="nl-NL" sz="2400" baseline="-25000" dirty="0" err="1" smtClean="0">
                <a:latin typeface="Times New Roman"/>
                <a:ea typeface="Times New Roman"/>
              </a:rPr>
              <a:t>z</a:t>
            </a:r>
            <a:r>
              <a:rPr lang="nl-NL" sz="2400" dirty="0" smtClean="0">
                <a:latin typeface="Times New Roman"/>
                <a:ea typeface="Times New Roman"/>
              </a:rPr>
              <a:t>  = [H</a:t>
            </a:r>
            <a:r>
              <a:rPr lang="nl-NL" sz="2400" baseline="-25000" dirty="0" smtClean="0">
                <a:latin typeface="Times New Roman"/>
                <a:ea typeface="Times New Roman"/>
              </a:rPr>
              <a:t>3</a:t>
            </a:r>
            <a:r>
              <a:rPr lang="nl-NL" sz="2400" dirty="0" smtClean="0">
                <a:latin typeface="Times New Roman"/>
                <a:ea typeface="Times New Roman"/>
              </a:rPr>
              <a:t>O</a:t>
            </a:r>
            <a:r>
              <a:rPr lang="nl-NL" sz="2400" baseline="30000" dirty="0" smtClean="0">
                <a:latin typeface="Times New Roman"/>
                <a:ea typeface="Times New Roman"/>
              </a:rPr>
              <a:t>+</a:t>
            </a:r>
            <a:r>
              <a:rPr lang="nl-NL" sz="2400" dirty="0" smtClean="0">
                <a:latin typeface="Times New Roman"/>
                <a:ea typeface="Times New Roman"/>
              </a:rPr>
              <a:t>]</a:t>
            </a:r>
          </a:p>
          <a:p>
            <a:pPr>
              <a:spcAft>
                <a:spcPts val="0"/>
              </a:spcAft>
              <a:buNone/>
            </a:pPr>
            <a:r>
              <a:rPr lang="nl-NL" sz="2400" dirty="0">
                <a:latin typeface="Times New Roman"/>
                <a:ea typeface="Times New Roman"/>
              </a:rPr>
              <a:t>	</a:t>
            </a:r>
            <a:r>
              <a:rPr lang="nl-NL" sz="2400" dirty="0" smtClean="0">
                <a:latin typeface="Times New Roman"/>
                <a:ea typeface="Times New Roman"/>
              </a:rPr>
              <a:t>		</a:t>
            </a:r>
            <a:r>
              <a:rPr lang="nl-NL" sz="2400" dirty="0" err="1" smtClean="0">
                <a:latin typeface="Times New Roman"/>
                <a:ea typeface="Times New Roman"/>
              </a:rPr>
              <a:t>pH</a:t>
            </a:r>
            <a:r>
              <a:rPr lang="nl-NL" sz="2400" dirty="0" smtClean="0">
                <a:latin typeface="Times New Roman"/>
                <a:ea typeface="Times New Roman"/>
              </a:rPr>
              <a:t> = </a:t>
            </a:r>
            <a:r>
              <a:rPr lang="nl-NL" sz="2400" dirty="0" err="1" smtClean="0">
                <a:latin typeface="Times New Roman"/>
                <a:ea typeface="Times New Roman"/>
              </a:rPr>
              <a:t>pK</a:t>
            </a:r>
            <a:r>
              <a:rPr lang="nl-NL" sz="2400" baseline="-25000" dirty="0" err="1" smtClean="0">
                <a:latin typeface="Times New Roman"/>
                <a:ea typeface="Times New Roman"/>
              </a:rPr>
              <a:t>z</a:t>
            </a:r>
            <a:r>
              <a:rPr lang="nl-NL" sz="2400" dirty="0" smtClean="0">
                <a:latin typeface="Times New Roman"/>
                <a:ea typeface="Times New Roman"/>
              </a:rPr>
              <a:t> = 7,21</a:t>
            </a:r>
            <a:endParaRPr lang="nl-NL" sz="2600" dirty="0" smtClean="0"/>
          </a:p>
          <a:p>
            <a:pPr lvl="1"/>
            <a:r>
              <a:rPr lang="nl-NL" sz="2600" dirty="0" smtClean="0"/>
              <a:t>Door </a:t>
            </a:r>
            <a:r>
              <a:rPr lang="nl-NL" sz="2600" dirty="0"/>
              <a:t>toevoegen van extra H</a:t>
            </a:r>
            <a:r>
              <a:rPr lang="nl-NL" sz="2600" baseline="-25000" dirty="0"/>
              <a:t>3</a:t>
            </a:r>
            <a:r>
              <a:rPr lang="nl-NL" sz="2600" dirty="0"/>
              <a:t>O</a:t>
            </a:r>
            <a:r>
              <a:rPr lang="nl-NL" sz="2600" baseline="30000" dirty="0"/>
              <a:t>+</a:t>
            </a:r>
            <a:r>
              <a:rPr lang="nl-NL" sz="2600" dirty="0"/>
              <a:t> verschuift het evenwicht </a:t>
            </a:r>
          </a:p>
          <a:p>
            <a:pPr lvl="1"/>
            <a:r>
              <a:rPr lang="nl-NL" sz="2600" dirty="0"/>
              <a:t>Alle extra H</a:t>
            </a:r>
            <a:r>
              <a:rPr lang="nl-NL" sz="2600" baseline="-25000" dirty="0"/>
              <a:t>3</a:t>
            </a:r>
            <a:r>
              <a:rPr lang="nl-NL" sz="2600" dirty="0"/>
              <a:t>O</a:t>
            </a:r>
            <a:r>
              <a:rPr lang="nl-NL" sz="2600" baseline="30000" dirty="0"/>
              <a:t>+</a:t>
            </a:r>
            <a:r>
              <a:rPr lang="nl-NL" sz="2600" baseline="-25000" dirty="0"/>
              <a:t> </a:t>
            </a:r>
            <a:r>
              <a:rPr lang="nl-NL" sz="2600" dirty="0"/>
              <a:t> reageert zo goed als oplopend met de HPO</a:t>
            </a:r>
            <a:r>
              <a:rPr lang="nl-NL" sz="2600" baseline="-25000" dirty="0"/>
              <a:t>4</a:t>
            </a:r>
            <a:r>
              <a:rPr lang="nl-NL" sz="2600" baseline="30000" dirty="0"/>
              <a:t>2–</a:t>
            </a:r>
            <a:endParaRPr lang="nl-NL" sz="2600" dirty="0"/>
          </a:p>
          <a:p>
            <a:pPr>
              <a:buNone/>
            </a:pP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339752" y="2996952"/>
            <a:ext cx="18722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2411760" y="26369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[HPO</a:t>
            </a:r>
            <a:r>
              <a:rPr lang="nl-NL" baseline="-25000" dirty="0"/>
              <a:t>4</a:t>
            </a:r>
            <a:r>
              <a:rPr lang="nl-NL" baseline="30000" dirty="0"/>
              <a:t>2–</a:t>
            </a:r>
            <a:r>
              <a:rPr lang="nl-NL" dirty="0"/>
              <a:t>] • [H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]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699792" y="30689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–</a:t>
            </a:r>
            <a:r>
              <a:rPr lang="nl-NL" dirty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Buffer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Maak een </a:t>
            </a:r>
            <a:r>
              <a:rPr lang="nl-NL" dirty="0" err="1" smtClean="0"/>
              <a:t>boec</a:t>
            </a:r>
            <a:r>
              <a:rPr lang="nl-NL" dirty="0" smtClean="0"/>
              <a:t> tabel</a:t>
            </a:r>
          </a:p>
          <a:p>
            <a:pPr lvl="2">
              <a:buNone/>
            </a:pPr>
            <a:r>
              <a:rPr lang="en-US" dirty="0" smtClean="0"/>
              <a:t>		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baseline="30000" dirty="0"/>
              <a:t>–</a:t>
            </a:r>
            <a:r>
              <a:rPr lang="en-US" dirty="0"/>
              <a:t> +  H</a:t>
            </a:r>
            <a:r>
              <a:rPr lang="en-US" baseline="-25000" dirty="0"/>
              <a:t>2</a:t>
            </a:r>
            <a:r>
              <a:rPr lang="en-US" dirty="0"/>
              <a:t>O  ⇆  HPO</a:t>
            </a:r>
            <a:r>
              <a:rPr lang="en-US" baseline="-25000" dirty="0"/>
              <a:t>4</a:t>
            </a:r>
            <a:r>
              <a:rPr lang="en-US" baseline="30000" dirty="0"/>
              <a:t>2–</a:t>
            </a:r>
            <a:r>
              <a:rPr lang="en-US" dirty="0"/>
              <a:t>  + 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 smtClean="0"/>
              <a:t>+</a:t>
            </a:r>
            <a:endParaRPr lang="nl-NL" dirty="0"/>
          </a:p>
          <a:p>
            <a:r>
              <a:rPr lang="nl-NL" sz="2400" dirty="0" smtClean="0"/>
              <a:t>Begin	  0,100		         0,100	</a:t>
            </a:r>
            <a:r>
              <a:rPr lang="nl-NL" sz="2400" b="1" dirty="0" smtClean="0">
                <a:latin typeface="Times New Roman"/>
                <a:cs typeface="Times New Roman"/>
              </a:rPr>
              <a:t>≈</a:t>
            </a:r>
            <a:r>
              <a:rPr lang="nl-NL" sz="2400" dirty="0" smtClean="0">
                <a:latin typeface="Times New Roman"/>
                <a:cs typeface="Times New Roman"/>
              </a:rPr>
              <a:t> 0</a:t>
            </a:r>
            <a:endParaRPr lang="nl-NL" sz="2400" dirty="0" smtClean="0"/>
          </a:p>
          <a:p>
            <a:r>
              <a:rPr lang="nl-NL" sz="2400" dirty="0" smtClean="0"/>
              <a:t>Omgezet	  0,001		        -0,001      - 0,001</a:t>
            </a:r>
          </a:p>
          <a:p>
            <a:r>
              <a:rPr lang="nl-NL" sz="2400" dirty="0" smtClean="0"/>
              <a:t>Evenwicht	  0,101		         0,099	</a:t>
            </a:r>
            <a:r>
              <a:rPr lang="nl-NL" sz="2400" b="1" dirty="0" smtClean="0">
                <a:latin typeface="Times New Roman"/>
                <a:cs typeface="Times New Roman"/>
              </a:rPr>
              <a:t> ≈</a:t>
            </a:r>
            <a:r>
              <a:rPr lang="nl-NL" sz="2400" dirty="0" smtClean="0">
                <a:latin typeface="Times New Roman"/>
                <a:cs typeface="Times New Roman"/>
              </a:rPr>
              <a:t> 0 </a:t>
            </a:r>
            <a:r>
              <a:rPr lang="nl-NL" sz="2400" dirty="0" smtClean="0"/>
              <a:t>	</a:t>
            </a:r>
          </a:p>
          <a:p>
            <a:r>
              <a:rPr lang="nl-NL" sz="2400" dirty="0" smtClean="0"/>
              <a:t>Concentratie    1,01                    </a:t>
            </a:r>
            <a:r>
              <a:rPr lang="nl-NL" sz="2400" dirty="0"/>
              <a:t> </a:t>
            </a:r>
            <a:r>
              <a:rPr lang="nl-NL" sz="2400" dirty="0" smtClean="0"/>
              <a:t> 0,99</a:t>
            </a:r>
            <a:r>
              <a:rPr lang="nl-NL" dirty="0"/>
              <a:t>	</a:t>
            </a:r>
            <a:endParaRPr lang="nl-NL" dirty="0" smtClean="0"/>
          </a:p>
          <a:p>
            <a:pPr>
              <a:buNone/>
            </a:pPr>
            <a:r>
              <a:rPr lang="nl-NL" dirty="0"/>
              <a:t>	</a:t>
            </a:r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=</a:t>
            </a:r>
            <a:endParaRPr lang="nl-NL" dirty="0"/>
          </a:p>
          <a:p>
            <a:r>
              <a:rPr lang="nl-NL" sz="2000" dirty="0" smtClean="0"/>
              <a:t>Gegevens invullen geeft</a:t>
            </a:r>
          </a:p>
          <a:p>
            <a:pPr marL="457200" lvl="1" indent="0">
              <a:buNone/>
            </a:pPr>
            <a:r>
              <a:rPr lang="nl-NL" sz="2000" dirty="0" smtClean="0"/>
              <a:t>    6,2 </a:t>
            </a:r>
            <a:r>
              <a:rPr lang="nl-NL" sz="2000" dirty="0"/>
              <a:t>• 10</a:t>
            </a:r>
            <a:r>
              <a:rPr lang="nl-NL" sz="2000" baseline="30000" dirty="0"/>
              <a:t>–8</a:t>
            </a:r>
            <a:r>
              <a:rPr lang="nl-NL" sz="2000" dirty="0"/>
              <a:t> =  </a:t>
            </a:r>
          </a:p>
          <a:p>
            <a:pPr marL="457200" lvl="1" indent="0">
              <a:buNone/>
            </a:pPr>
            <a:endParaRPr lang="nl-NL" sz="2400" dirty="0"/>
          </a:p>
          <a:p>
            <a:pPr marL="457200" lvl="1" indent="0">
              <a:buNone/>
            </a:pPr>
            <a:r>
              <a:rPr lang="nl-NL" sz="2400" dirty="0" smtClean="0"/>
              <a:t> </a:t>
            </a:r>
            <a:r>
              <a:rPr lang="nl-NL" sz="2000" dirty="0" smtClean="0"/>
              <a:t>[H</a:t>
            </a:r>
            <a:r>
              <a:rPr lang="nl-NL" sz="2000" baseline="-25000" dirty="0" smtClean="0"/>
              <a:t>3</a:t>
            </a:r>
            <a:r>
              <a:rPr lang="nl-NL" sz="2000" dirty="0" smtClean="0"/>
              <a:t>O</a:t>
            </a:r>
            <a:r>
              <a:rPr lang="nl-NL" sz="2000" baseline="30000" dirty="0" smtClean="0"/>
              <a:t>+</a:t>
            </a:r>
            <a:r>
              <a:rPr lang="nl-NL" sz="2000" dirty="0" smtClean="0"/>
              <a:t>] = 6,2 • 10</a:t>
            </a:r>
            <a:r>
              <a:rPr lang="nl-NL" sz="2000" baseline="30000" dirty="0" smtClean="0"/>
              <a:t>-8</a:t>
            </a:r>
            <a:r>
              <a:rPr lang="nl-NL" sz="2000" dirty="0" smtClean="0"/>
              <a:t> </a:t>
            </a:r>
            <a:r>
              <a:rPr lang="nl-NL" sz="2000" dirty="0" smtClean="0"/>
              <a:t>•                  </a:t>
            </a:r>
            <a:r>
              <a:rPr lang="nl-NL" sz="2000" dirty="0" smtClean="0"/>
              <a:t>= </a:t>
            </a:r>
            <a:r>
              <a:rPr lang="en-US" sz="2000" dirty="0" smtClean="0"/>
              <a:t>6.325 </a:t>
            </a:r>
            <a:r>
              <a:rPr lang="en-US" sz="2000" dirty="0"/>
              <a:t>∙ 10</a:t>
            </a:r>
            <a:r>
              <a:rPr lang="nl-NL" sz="2000" baseline="30000" dirty="0"/>
              <a:t>-8</a:t>
            </a:r>
            <a:endParaRPr lang="nl-NL" sz="2000" dirty="0" smtClean="0"/>
          </a:p>
          <a:p>
            <a:pPr lvl="1"/>
            <a:endParaRPr lang="nl-NL" sz="2400" baseline="30000" dirty="0"/>
          </a:p>
          <a:p>
            <a:pPr lvl="1"/>
            <a:endParaRPr lang="nl-NL" sz="2400" baseline="-2500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3789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[HPO</a:t>
            </a:r>
            <a:r>
              <a:rPr lang="nl-NL" baseline="-25000" dirty="0"/>
              <a:t>4</a:t>
            </a:r>
            <a:r>
              <a:rPr lang="nl-NL" baseline="30000" dirty="0"/>
              <a:t>2–</a:t>
            </a:r>
            <a:r>
              <a:rPr lang="nl-NL" dirty="0"/>
              <a:t>] • [H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]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907704" y="41490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–</a:t>
            </a:r>
            <a:r>
              <a:rPr lang="nl-NL" dirty="0"/>
              <a:t>]</a:t>
            </a:r>
          </a:p>
        </p:txBody>
      </p:sp>
      <p:cxnSp>
        <p:nvCxnSpPr>
          <p:cNvPr id="6" name="Rechte verbindingslijn 5"/>
          <p:cNvCxnSpPr/>
          <p:nvPr/>
        </p:nvCxnSpPr>
        <p:spPr>
          <a:xfrm>
            <a:off x="1619672" y="4149080"/>
            <a:ext cx="18722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2627784" y="4941168"/>
            <a:ext cx="15841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2699792" y="45811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0,99 </a:t>
            </a:r>
            <a:r>
              <a:rPr lang="nl-NL" dirty="0"/>
              <a:t>• [H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]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131840" y="49411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1,01</a:t>
            </a:r>
            <a:endParaRPr lang="nl-NL" dirty="0"/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3275856" y="5661248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3275856" y="522893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1,01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75856" y="56705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0,99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1475656" y="60212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pH = -log </a:t>
            </a:r>
            <a:r>
              <a:rPr lang="nl-NL" dirty="0" smtClean="0"/>
              <a:t>6,325 </a:t>
            </a:r>
            <a:r>
              <a:rPr lang="nl-NL" dirty="0" smtClean="0"/>
              <a:t>10</a:t>
            </a:r>
            <a:r>
              <a:rPr lang="nl-NL" baseline="30000" dirty="0" smtClean="0"/>
              <a:t>-8</a:t>
            </a:r>
            <a:r>
              <a:rPr lang="nl-NL" dirty="0" smtClean="0"/>
              <a:t> = 7,20     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355976" y="602128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verschil 0,01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2339752" y="2132856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4716016" y="2132856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5868144" y="2132856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5940152" y="2503958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2411760" y="2492896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4716016" y="2492896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6012160" y="2852936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2483768" y="2852936"/>
            <a:ext cx="86409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/>
          <p:cNvSpPr/>
          <p:nvPr/>
        </p:nvSpPr>
        <p:spPr>
          <a:xfrm>
            <a:off x="4716016" y="2924944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2625672" y="3429000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4669046" y="3447204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>
            <a:off x="5220072" y="3933056"/>
            <a:ext cx="208823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>
            <a:off x="4067944" y="5441223"/>
            <a:ext cx="1584176" cy="388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2034545" y="6021288"/>
            <a:ext cx="144016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3419872" y="6044010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Buffer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Bij buffer stelt zicht het volgende evenwicht in</a:t>
            </a:r>
          </a:p>
          <a:p>
            <a:pPr lvl="1">
              <a:buNone/>
            </a:pPr>
            <a:r>
              <a:rPr lang="en-US" dirty="0" smtClean="0"/>
              <a:t>	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baseline="30000" dirty="0"/>
              <a:t>–</a:t>
            </a:r>
            <a:r>
              <a:rPr lang="en-US" dirty="0"/>
              <a:t> +  H</a:t>
            </a:r>
            <a:r>
              <a:rPr lang="en-US" baseline="-25000" dirty="0"/>
              <a:t>2</a:t>
            </a:r>
            <a:r>
              <a:rPr lang="en-US" dirty="0"/>
              <a:t>O  ⇆  HPO</a:t>
            </a:r>
            <a:r>
              <a:rPr lang="en-US" baseline="-25000" dirty="0"/>
              <a:t>4</a:t>
            </a:r>
            <a:r>
              <a:rPr lang="en-US" baseline="30000" dirty="0"/>
              <a:t>2–</a:t>
            </a:r>
            <a:r>
              <a:rPr lang="en-US" dirty="0"/>
              <a:t>  +  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</a:p>
          <a:p>
            <a:pPr lvl="1">
              <a:buNone/>
            </a:pPr>
            <a:endParaRPr lang="nl-NL" sz="1500" dirty="0"/>
          </a:p>
          <a:p>
            <a:pPr>
              <a:spcAft>
                <a:spcPts val="0"/>
              </a:spcAft>
              <a:buNone/>
            </a:pPr>
            <a:r>
              <a:rPr lang="nl-NL" dirty="0" smtClean="0"/>
              <a:t>	</a:t>
            </a:r>
            <a:r>
              <a:rPr lang="nl-NL" dirty="0"/>
              <a:t>	</a:t>
            </a:r>
            <a:r>
              <a:rPr lang="nl-NL" dirty="0" smtClean="0">
                <a:latin typeface="Times New Roman"/>
                <a:ea typeface="Times New Roman"/>
              </a:rPr>
              <a:t> </a:t>
            </a:r>
            <a:r>
              <a:rPr lang="nl-NL" sz="2400" dirty="0" err="1" smtClean="0">
                <a:latin typeface="Times New Roman"/>
                <a:ea typeface="Times New Roman"/>
              </a:rPr>
              <a:t>K</a:t>
            </a:r>
            <a:r>
              <a:rPr lang="nl-NL" sz="2400" baseline="-25000" dirty="0" err="1" smtClean="0">
                <a:latin typeface="Times New Roman"/>
                <a:ea typeface="Times New Roman"/>
              </a:rPr>
              <a:t>z</a:t>
            </a:r>
            <a:r>
              <a:rPr lang="nl-NL" dirty="0" smtClean="0">
                <a:latin typeface="Times New Roman"/>
                <a:ea typeface="Times New Roman"/>
              </a:rPr>
              <a:t> =  </a:t>
            </a:r>
          </a:p>
          <a:p>
            <a:pPr>
              <a:spcAft>
                <a:spcPts val="0"/>
              </a:spcAft>
              <a:buNone/>
            </a:pPr>
            <a:r>
              <a:rPr lang="nl-NL" dirty="0" smtClean="0">
                <a:latin typeface="Times New Roman"/>
                <a:ea typeface="Times New Roman"/>
              </a:rPr>
              <a:t>	  </a:t>
            </a:r>
          </a:p>
          <a:p>
            <a:pPr>
              <a:spcAft>
                <a:spcPts val="0"/>
              </a:spcAft>
              <a:buNone/>
            </a:pPr>
            <a:r>
              <a:rPr lang="nl-NL" sz="2400" dirty="0">
                <a:latin typeface="Times New Roman"/>
                <a:ea typeface="Times New Roman"/>
              </a:rPr>
              <a:t>	</a:t>
            </a:r>
            <a:r>
              <a:rPr lang="nl-NL" sz="2400" dirty="0" smtClean="0">
                <a:latin typeface="Times New Roman"/>
                <a:ea typeface="Times New Roman"/>
              </a:rPr>
              <a:t>	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Bij buffers als [HZ] = [Z</a:t>
            </a:r>
            <a:r>
              <a:rPr lang="nl-NL" baseline="30000" dirty="0" smtClean="0"/>
              <a:t>-</a:t>
            </a:r>
            <a:r>
              <a:rPr lang="nl-NL" dirty="0" smtClean="0"/>
              <a:t>] </a:t>
            </a:r>
          </a:p>
          <a:p>
            <a:pPr lvl="1"/>
            <a:r>
              <a:rPr lang="nl-NL" dirty="0" smtClean="0"/>
              <a:t>Dan pH = </a:t>
            </a:r>
            <a:r>
              <a:rPr lang="nl-NL" dirty="0" err="1" smtClean="0"/>
              <a:t>pK</a:t>
            </a:r>
            <a:r>
              <a:rPr lang="nl-NL" baseline="-25000" dirty="0" err="1" smtClean="0"/>
              <a:t>z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395883" y="3284984"/>
            <a:ext cx="18722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2411760" y="277774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[HPO</a:t>
            </a:r>
            <a:r>
              <a:rPr lang="nl-NL" baseline="-25000" dirty="0"/>
              <a:t>4</a:t>
            </a:r>
            <a:r>
              <a:rPr lang="nl-NL" baseline="30000" dirty="0"/>
              <a:t>2–</a:t>
            </a:r>
            <a:r>
              <a:rPr lang="nl-NL" dirty="0"/>
              <a:t>] • [H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]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697197" y="34098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–</a:t>
            </a:r>
            <a:r>
              <a:rPr lang="nl-NL" dirty="0"/>
              <a:t>]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59632" y="39330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[HPO</a:t>
            </a:r>
            <a:r>
              <a:rPr lang="nl-NL" baseline="-25000" dirty="0"/>
              <a:t>4</a:t>
            </a:r>
            <a:r>
              <a:rPr lang="nl-NL" baseline="30000" dirty="0"/>
              <a:t>2–</a:t>
            </a:r>
            <a:r>
              <a:rPr lang="nl-NL" dirty="0"/>
              <a:t>]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796200" y="4366845"/>
            <a:ext cx="9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235231" y="43651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[H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–</a:t>
            </a:r>
            <a:r>
              <a:rPr lang="nl-NL" dirty="0"/>
              <a:t>]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1235231" y="4365104"/>
            <a:ext cx="9605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699792" y="4348393"/>
            <a:ext cx="9605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2879812" y="3779168"/>
            <a:ext cx="68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 smtClean="0"/>
              <a:t>K</a:t>
            </a:r>
            <a:r>
              <a:rPr lang="nl-NL" sz="2400" baseline="-25000" dirty="0" err="1" smtClean="0"/>
              <a:t>z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779912" y="407707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endParaRPr lang="nl-NL" sz="2400" dirty="0"/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4163755" y="4330085"/>
            <a:ext cx="96050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4211960" y="389240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6,2 . 10</a:t>
            </a:r>
            <a:r>
              <a:rPr lang="nl-NL" baseline="30000" dirty="0" smtClean="0"/>
              <a:t>-8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355976" y="4366845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r>
              <a:rPr lang="nl-NL" baseline="30000" dirty="0" smtClean="0"/>
              <a:t>-7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5364088" y="408984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  0,62</a:t>
            </a:r>
            <a:endParaRPr lang="nl-NL" sz="2400" dirty="0"/>
          </a:p>
        </p:txBody>
      </p:sp>
      <p:sp>
        <p:nvSpPr>
          <p:cNvPr id="20" name="Tekstvak 19"/>
          <p:cNvSpPr txBox="1"/>
          <p:nvPr/>
        </p:nvSpPr>
        <p:spPr>
          <a:xfrm>
            <a:off x="2195736" y="413601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3639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9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162</Words>
  <Application>Microsoft Office PowerPoint</Application>
  <PresentationFormat>Diavoorstelling (4:3)</PresentationFormat>
  <Paragraphs>75</Paragraphs>
  <Slides>4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Buffers</vt:lpstr>
      <vt:lpstr>Buffer</vt:lpstr>
      <vt:lpstr>Buffer</vt:lpstr>
      <vt:lpstr>Buffer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Buffers</dc:title>
  <dc:creator>Nelly Andela</dc:creator>
  <cp:lastModifiedBy>Nelly Andela</cp:lastModifiedBy>
  <cp:revision>18</cp:revision>
  <cp:lastPrinted>2021-04-28T09:27:09Z</cp:lastPrinted>
  <dcterms:created xsi:type="dcterms:W3CDTF">2019-09-18T08:35:36Z</dcterms:created>
  <dcterms:modified xsi:type="dcterms:W3CDTF">2021-04-28T14:19:39Z</dcterms:modified>
</cp:coreProperties>
</file>