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8C0AD-598D-4A6C-96E2-D40F9F788F7A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EE849-B65E-476C-9380-AB4C73BA9B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07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glucose ontstaan in groene</a:t>
            </a:r>
            <a:r>
              <a:rPr lang="nl-NL" baseline="0" dirty="0" smtClean="0"/>
              <a:t> planten via</a:t>
            </a:r>
            <a:r>
              <a:rPr lang="nl-NL" dirty="0" smtClean="0"/>
              <a:t> de </a:t>
            </a:r>
            <a:r>
              <a:rPr lang="nl-NL" dirty="0" err="1" smtClean="0"/>
              <a:t>folysynthese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EE849-B65E-476C-9380-AB4C73BA9B83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32CFB-C280-42DF-9B05-642FC0640B17}" type="datetimeFigureOut">
              <a:rPr lang="nl-NL" smtClean="0"/>
              <a:pPr/>
              <a:t>17-11-2021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39ED6-FF97-48B4-B9C4-AE4B4DD1BE3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Voedsel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Nodig voor</a:t>
            </a:r>
          </a:p>
          <a:p>
            <a:pPr lvl="1"/>
            <a:r>
              <a:rPr lang="nl-NL" dirty="0" smtClean="0"/>
              <a:t>Energie</a:t>
            </a:r>
          </a:p>
          <a:p>
            <a:pPr lvl="1"/>
            <a:r>
              <a:rPr lang="nl-NL" dirty="0" smtClean="0"/>
              <a:t>Bouwstoffen</a:t>
            </a:r>
          </a:p>
          <a:p>
            <a:r>
              <a:rPr lang="nl-NL" dirty="0" smtClean="0"/>
              <a:t>Belangrijkste voedingstoffen</a:t>
            </a:r>
          </a:p>
          <a:p>
            <a:pPr lvl="1"/>
            <a:r>
              <a:rPr lang="nl-NL" dirty="0" smtClean="0"/>
              <a:t>Koolhydraten</a:t>
            </a:r>
          </a:p>
          <a:p>
            <a:pPr lvl="1"/>
            <a:r>
              <a:rPr lang="nl-NL" dirty="0" smtClean="0"/>
              <a:t>Vetten</a:t>
            </a:r>
          </a:p>
          <a:p>
            <a:pPr lvl="1"/>
            <a:r>
              <a:rPr lang="nl-NL" dirty="0" smtClean="0"/>
              <a:t>eiwitten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796136" y="326582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Energiewaarde in kJ</a:t>
            </a:r>
            <a:endParaRPr lang="nl-NL" sz="2800" dirty="0"/>
          </a:p>
        </p:txBody>
      </p:sp>
      <p:sp>
        <p:nvSpPr>
          <p:cNvPr id="6" name="Tekstvak 5"/>
          <p:cNvSpPr txBox="1"/>
          <p:nvPr/>
        </p:nvSpPr>
        <p:spPr>
          <a:xfrm>
            <a:off x="6372200" y="443711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38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372200" y="393305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17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6372200" y="494116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17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936103"/>
          </a:xfrm>
        </p:spPr>
        <p:txBody>
          <a:bodyPr/>
          <a:lstStyle/>
          <a:p>
            <a:r>
              <a:rPr lang="nl-NL" dirty="0" smtClean="0"/>
              <a:t>koolhydraten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5576" y="2276872"/>
            <a:ext cx="7016824" cy="336192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l-NL" b="1" dirty="0" err="1" smtClean="0"/>
              <a:t>Monosachariden</a:t>
            </a:r>
            <a:endParaRPr lang="nl-NL" b="1" dirty="0" smtClean="0"/>
          </a:p>
          <a:p>
            <a:pPr algn="l"/>
            <a:r>
              <a:rPr lang="nl-NL" b="1" dirty="0" smtClean="0"/>
              <a:t>	bv  </a:t>
            </a:r>
            <a:r>
              <a:rPr lang="el-GR" b="1" dirty="0" smtClean="0"/>
              <a:t>α</a:t>
            </a:r>
            <a:r>
              <a:rPr lang="nl-NL" b="1" dirty="0" smtClean="0"/>
              <a:t> glucose</a:t>
            </a:r>
          </a:p>
          <a:p>
            <a:pPr algn="l"/>
            <a:endParaRPr lang="nl-NL" b="1" dirty="0" smtClean="0"/>
          </a:p>
          <a:p>
            <a:pPr algn="l"/>
            <a:r>
              <a:rPr lang="nl-NL" b="1" dirty="0" err="1" smtClean="0"/>
              <a:t>Disachariden</a:t>
            </a:r>
            <a:endParaRPr lang="nl-NL" b="1" dirty="0" smtClean="0"/>
          </a:p>
          <a:p>
            <a:pPr algn="l"/>
            <a:r>
              <a:rPr lang="nl-NL" b="1" dirty="0" smtClean="0"/>
              <a:t>	bv maltose	</a:t>
            </a:r>
            <a:endParaRPr lang="nl-NL" b="1" dirty="0"/>
          </a:p>
          <a:p>
            <a:pPr algn="l"/>
            <a:endParaRPr lang="nl-NL" b="1" dirty="0" smtClean="0"/>
          </a:p>
          <a:p>
            <a:pPr algn="l"/>
            <a:r>
              <a:rPr lang="nl-NL" b="1" dirty="0" err="1" smtClean="0"/>
              <a:t>Polysachariden</a:t>
            </a:r>
            <a:endParaRPr lang="nl-NL" b="1" dirty="0" smtClean="0"/>
          </a:p>
          <a:p>
            <a:pPr algn="l"/>
            <a:r>
              <a:rPr lang="nl-NL" b="1" dirty="0"/>
              <a:t>	</a:t>
            </a:r>
            <a:r>
              <a:rPr lang="nl-NL" b="1" dirty="0" smtClean="0"/>
              <a:t>bv </a:t>
            </a:r>
            <a:r>
              <a:rPr lang="nl-NL" b="1" dirty="0" err="1" smtClean="0"/>
              <a:t>amylose</a:t>
            </a:r>
            <a:endParaRPr lang="nl-NL" b="1" dirty="0" smtClean="0"/>
          </a:p>
        </p:txBody>
      </p:sp>
      <p:pic>
        <p:nvPicPr>
          <p:cNvPr id="5" name="Afbeelding 4" descr="D glucos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2276872"/>
            <a:ext cx="1512168" cy="1158002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683568" y="14127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Algemene formule   : 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3347864" y="141277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</a:t>
            </a:r>
            <a:r>
              <a:rPr lang="nl-NL" baseline="-25000" dirty="0"/>
              <a:t>m</a:t>
            </a:r>
            <a:r>
              <a:rPr lang="nl-NL" dirty="0"/>
              <a:t>(H</a:t>
            </a:r>
            <a:r>
              <a:rPr lang="nl-NL" baseline="-25000" dirty="0"/>
              <a:t>2</a:t>
            </a:r>
            <a:r>
              <a:rPr lang="nl-NL" dirty="0"/>
              <a:t>O)</a:t>
            </a:r>
            <a:r>
              <a:rPr lang="nl-NL" baseline="-25000" dirty="0"/>
              <a:t>n</a:t>
            </a:r>
            <a:endParaRPr lang="nl-NL" dirty="0"/>
          </a:p>
        </p:txBody>
      </p:sp>
      <p:pic>
        <p:nvPicPr>
          <p:cNvPr id="9" name="Afbeelding 8" descr="d Glucose alle atom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88224" y="2276872"/>
            <a:ext cx="1328818" cy="1017948"/>
          </a:xfrm>
          <a:prstGeom prst="rect">
            <a:avLst/>
          </a:prstGeom>
        </p:spPr>
      </p:pic>
      <p:pic>
        <p:nvPicPr>
          <p:cNvPr id="11" name="Afbeelding 10" descr="maltos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99992" y="3717032"/>
            <a:ext cx="2791167" cy="1008112"/>
          </a:xfrm>
          <a:prstGeom prst="rect">
            <a:avLst/>
          </a:prstGeom>
        </p:spPr>
      </p:pic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427984" y="5013176"/>
          <a:ext cx="423874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S ChemDraw Drawing" r:id="rId7" imgW="5376960" imgH="1188000" progId="ChemDraw.Document.6.0">
                  <p:embed/>
                </p:oleObj>
              </mc:Choice>
              <mc:Fallback>
                <p:oleObj name="CS ChemDraw Drawing" r:id="rId7" imgW="5376960" imgH="1188000" progId="ChemDraw.Document.6.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5013176"/>
                        <a:ext cx="4238749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kstvak 13"/>
          <p:cNvSpPr txBox="1"/>
          <p:nvPr/>
        </p:nvSpPr>
        <p:spPr>
          <a:xfrm>
            <a:off x="1043608" y="60932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Tabel 67 F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nl-NL" dirty="0" smtClean="0"/>
              <a:t>koolhydraten</a:t>
            </a:r>
            <a:endParaRPr lang="nl-NL" dirty="0"/>
          </a:p>
        </p:txBody>
      </p:sp>
      <p:pic>
        <p:nvPicPr>
          <p:cNvPr id="6" name="Tijdelijke aanduiding voor inhoud 5" descr="2 x glucos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852936"/>
            <a:ext cx="2880320" cy="1368152"/>
          </a:xfrm>
        </p:spPr>
      </p:pic>
      <p:sp>
        <p:nvSpPr>
          <p:cNvPr id="11" name="Tekstvak 10"/>
          <p:cNvSpPr txBox="1"/>
          <p:nvPr/>
        </p:nvSpPr>
        <p:spPr>
          <a:xfrm>
            <a:off x="899592" y="22048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Vorming </a:t>
            </a:r>
            <a:r>
              <a:rPr lang="nl-NL" sz="2800" dirty="0" err="1" smtClean="0"/>
              <a:t>disachariden</a:t>
            </a:r>
            <a:r>
              <a:rPr lang="nl-NL" sz="2800" dirty="0" smtClean="0"/>
              <a:t>/</a:t>
            </a:r>
            <a:r>
              <a:rPr lang="nl-NL" sz="2800" dirty="0" err="1" smtClean="0"/>
              <a:t>polysachariden</a:t>
            </a:r>
            <a:endParaRPr lang="nl-NL" sz="2800" dirty="0"/>
          </a:p>
        </p:txBody>
      </p:sp>
      <p:sp>
        <p:nvSpPr>
          <p:cNvPr id="12" name="Tekstvak 11"/>
          <p:cNvSpPr txBox="1"/>
          <p:nvPr/>
        </p:nvSpPr>
        <p:spPr>
          <a:xfrm>
            <a:off x="827584" y="4365104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Hydrolyse </a:t>
            </a:r>
            <a:r>
              <a:rPr lang="nl-NL" sz="2800" dirty="0" err="1" smtClean="0"/>
              <a:t>disachariden</a:t>
            </a:r>
            <a:r>
              <a:rPr lang="nl-NL" sz="2800" dirty="0" smtClean="0"/>
              <a:t>/</a:t>
            </a:r>
            <a:r>
              <a:rPr lang="nl-NL" sz="2800" dirty="0" err="1" smtClean="0"/>
              <a:t>polysachariden</a:t>
            </a:r>
            <a:endParaRPr lang="nl-NL" sz="2800" dirty="0"/>
          </a:p>
        </p:txBody>
      </p:sp>
      <p:pic>
        <p:nvPicPr>
          <p:cNvPr id="15" name="Afbeelding 14" descr="maltose + wat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996952"/>
            <a:ext cx="3528392" cy="1296144"/>
          </a:xfrm>
          <a:prstGeom prst="rect">
            <a:avLst/>
          </a:prstGeom>
        </p:spPr>
      </p:pic>
      <p:pic>
        <p:nvPicPr>
          <p:cNvPr id="16" name="Afbeelding 15" descr="pij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3501008"/>
            <a:ext cx="536404" cy="121910"/>
          </a:xfrm>
          <a:prstGeom prst="rect">
            <a:avLst/>
          </a:prstGeom>
        </p:spPr>
      </p:pic>
      <p:pic>
        <p:nvPicPr>
          <p:cNvPr id="17" name="Afbeelding 16" descr="maltose + wat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5085184"/>
            <a:ext cx="4004208" cy="1152127"/>
          </a:xfrm>
          <a:prstGeom prst="rect">
            <a:avLst/>
          </a:prstGeom>
        </p:spPr>
      </p:pic>
      <p:pic>
        <p:nvPicPr>
          <p:cNvPr id="18" name="Afbeelding 17" descr="pij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5589240"/>
            <a:ext cx="536404" cy="121910"/>
          </a:xfrm>
          <a:prstGeom prst="rect">
            <a:avLst/>
          </a:prstGeom>
        </p:spPr>
      </p:pic>
      <p:pic>
        <p:nvPicPr>
          <p:cNvPr id="19" name="Afbeelding 18" descr="2 x glucos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5157192"/>
            <a:ext cx="2880320" cy="1007621"/>
          </a:xfrm>
          <a:prstGeom prst="rect">
            <a:avLst/>
          </a:prstGeom>
        </p:spPr>
      </p:pic>
      <p:sp>
        <p:nvSpPr>
          <p:cNvPr id="20" name="Tekstvak 19"/>
          <p:cNvSpPr txBox="1"/>
          <p:nvPr/>
        </p:nvSpPr>
        <p:spPr>
          <a:xfrm>
            <a:off x="827584" y="105273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fotosynthese</a:t>
            </a:r>
            <a:endParaRPr lang="nl-NL" sz="2800" dirty="0"/>
          </a:p>
        </p:txBody>
      </p:sp>
      <p:sp>
        <p:nvSpPr>
          <p:cNvPr id="21" name="Tekstvak 20"/>
          <p:cNvSpPr txBox="1"/>
          <p:nvPr/>
        </p:nvSpPr>
        <p:spPr>
          <a:xfrm>
            <a:off x="1619672" y="1628800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6 CO</a:t>
            </a:r>
            <a:r>
              <a:rPr lang="nl-NL" sz="2800" baseline="-25000" dirty="0"/>
              <a:t>2</a:t>
            </a:r>
            <a:r>
              <a:rPr lang="nl-NL" sz="2800" dirty="0"/>
              <a:t>  +  6H</a:t>
            </a:r>
            <a:r>
              <a:rPr lang="nl-NL" sz="2800" baseline="-25000" dirty="0"/>
              <a:t>2</a:t>
            </a:r>
            <a:r>
              <a:rPr lang="nl-NL" sz="2800" dirty="0"/>
              <a:t>O   →  C</a:t>
            </a:r>
            <a:r>
              <a:rPr lang="nl-NL" sz="2800" baseline="-25000" dirty="0"/>
              <a:t>6</a:t>
            </a:r>
            <a:r>
              <a:rPr lang="nl-NL" sz="2800" dirty="0"/>
              <a:t>H</a:t>
            </a:r>
            <a:r>
              <a:rPr lang="nl-NL" sz="2800" baseline="-25000" dirty="0"/>
              <a:t>12</a:t>
            </a:r>
            <a:r>
              <a:rPr lang="nl-NL" sz="2800" dirty="0"/>
              <a:t>O</a:t>
            </a:r>
            <a:r>
              <a:rPr lang="nl-NL" sz="2800" baseline="-25000" dirty="0"/>
              <a:t>6</a:t>
            </a:r>
            <a:r>
              <a:rPr lang="nl-NL" sz="2800" dirty="0"/>
              <a:t>  + </a:t>
            </a:r>
            <a:r>
              <a:rPr lang="nl-NL" sz="2800" dirty="0" smtClean="0"/>
              <a:t>6O</a:t>
            </a:r>
            <a:r>
              <a:rPr lang="nl-NL" sz="2800" baseline="-25000" dirty="0" smtClean="0"/>
              <a:t>2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nl-NL" dirty="0" smtClean="0"/>
              <a:t>koolhydraten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nl-NL" dirty="0" smtClean="0"/>
              <a:t>Macro</a:t>
            </a:r>
          </a:p>
          <a:p>
            <a:pPr lvl="1"/>
            <a:r>
              <a:rPr lang="nl-NL" dirty="0" smtClean="0"/>
              <a:t>Uiterlijke eigenschappen 	</a:t>
            </a:r>
          </a:p>
          <a:p>
            <a:endParaRPr lang="nl-NL" sz="2400" dirty="0" smtClean="0"/>
          </a:p>
          <a:p>
            <a:r>
              <a:rPr lang="nl-NL" dirty="0" err="1" smtClean="0"/>
              <a:t>Meso</a:t>
            </a:r>
            <a:endParaRPr lang="nl-NL" dirty="0" smtClean="0"/>
          </a:p>
          <a:p>
            <a:pPr lvl="1"/>
            <a:r>
              <a:rPr lang="nl-NL" dirty="0" smtClean="0"/>
              <a:t>Tussen micro en macro</a:t>
            </a:r>
          </a:p>
          <a:p>
            <a:pPr>
              <a:buNone/>
            </a:pPr>
            <a:endParaRPr lang="nl-NL" dirty="0"/>
          </a:p>
          <a:p>
            <a:r>
              <a:rPr lang="nl-NL" dirty="0" smtClean="0"/>
              <a:t>Micro </a:t>
            </a:r>
          </a:p>
          <a:p>
            <a:pPr lvl="1"/>
            <a:r>
              <a:rPr lang="nl-NL" smtClean="0"/>
              <a:t>moleculeniveau</a:t>
            </a:r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436096" y="119675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spaghetti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5508104" y="198884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Ongekookt</a:t>
            </a:r>
            <a:r>
              <a:rPr lang="nl-NL" dirty="0" smtClean="0"/>
              <a:t> hard</a:t>
            </a:r>
          </a:p>
          <a:p>
            <a:r>
              <a:rPr lang="nl-NL" dirty="0" smtClean="0"/>
              <a:t>Gekookt zacht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364088" y="2924944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Pasta bestaat  zetmeel en uit gluten, een groep eiwitten . </a:t>
            </a:r>
            <a:endParaRPr lang="nl-NL" sz="1600" dirty="0"/>
          </a:p>
        </p:txBody>
      </p:sp>
      <p:sp>
        <p:nvSpPr>
          <p:cNvPr id="8" name="Tekstvak 7"/>
          <p:cNvSpPr txBox="1"/>
          <p:nvPr/>
        </p:nvSpPr>
        <p:spPr>
          <a:xfrm>
            <a:off x="5292080" y="4725144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De zetmeelkorrels bestaan uit moleculen </a:t>
            </a:r>
            <a:r>
              <a:rPr lang="nl-NL" sz="1600" dirty="0" err="1" smtClean="0"/>
              <a:t>amylose</a:t>
            </a:r>
            <a:r>
              <a:rPr lang="nl-NL" sz="1600" dirty="0" smtClean="0"/>
              <a:t>. De gluten zorgen voor een netwerk waarin de zetmeelkorrels zitten</a:t>
            </a:r>
            <a:endParaRPr lang="nl-NL" sz="1600" dirty="0"/>
          </a:p>
        </p:txBody>
      </p:sp>
      <p:sp>
        <p:nvSpPr>
          <p:cNvPr id="9" name="Tekstvak 8"/>
          <p:cNvSpPr txBox="1"/>
          <p:nvPr/>
        </p:nvSpPr>
        <p:spPr>
          <a:xfrm>
            <a:off x="5364088" y="3573016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Tijdens het koken nemen de eiwitten en het zetmeel water op waardoor het gaat zwellen en soepeler wordt</a:t>
            </a:r>
            <a:endParaRPr lang="nl-NL" sz="1600" dirty="0"/>
          </a:p>
        </p:txBody>
      </p:sp>
      <p:sp>
        <p:nvSpPr>
          <p:cNvPr id="10" name="Tekstvak 9"/>
          <p:cNvSpPr txBox="1"/>
          <p:nvPr/>
        </p:nvSpPr>
        <p:spPr>
          <a:xfrm>
            <a:off x="5364088" y="5589240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Tijdens het koken binden watermoleculen </a:t>
            </a:r>
            <a:r>
              <a:rPr lang="nl-NL" sz="1600" dirty="0" err="1" smtClean="0"/>
              <a:t>dmv</a:t>
            </a:r>
            <a:r>
              <a:rPr lang="nl-NL" sz="1600" dirty="0" smtClean="0"/>
              <a:t> H bruggen aan het eiwit en de zetmeel</a:t>
            </a:r>
            <a:endParaRPr lang="nl-NL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117</Words>
  <Application>Microsoft Office PowerPoint</Application>
  <PresentationFormat>Diavoorstelling (4:3)</PresentationFormat>
  <Paragraphs>47</Paragraphs>
  <Slides>4</Slides>
  <Notes>1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6" baseType="lpstr">
      <vt:lpstr>Office-thema</vt:lpstr>
      <vt:lpstr>CS ChemDraw Drawing</vt:lpstr>
      <vt:lpstr>Voedsel</vt:lpstr>
      <vt:lpstr>koolhydraten</vt:lpstr>
      <vt:lpstr>koolhydraten</vt:lpstr>
      <vt:lpstr>koolhydraten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koolhydraten</dc:title>
  <dc:creator>Nelly Andela</dc:creator>
  <cp:lastModifiedBy>gebruiker</cp:lastModifiedBy>
  <cp:revision>16</cp:revision>
  <dcterms:created xsi:type="dcterms:W3CDTF">2015-11-25T15:41:33Z</dcterms:created>
  <dcterms:modified xsi:type="dcterms:W3CDTF">2021-11-17T10:45:28Z</dcterms:modified>
</cp:coreProperties>
</file>