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6C06-18B4-4606-A984-B43E3813771B}" type="datetimeFigureOut">
              <a:rPr lang="nl-NL" smtClean="0"/>
              <a:pPr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66A6-DBFE-4CF5-837B-303C262F14A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atoommodel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Atoommodel </a:t>
            </a:r>
            <a:r>
              <a:rPr lang="nl-NL" dirty="0" err="1" smtClean="0"/>
              <a:t>Rutherford</a:t>
            </a:r>
            <a:endParaRPr lang="nl-NL" dirty="0" smtClean="0"/>
          </a:p>
          <a:p>
            <a:pPr lvl="1"/>
            <a:r>
              <a:rPr lang="nl-NL" dirty="0" smtClean="0"/>
              <a:t>He</a:t>
            </a:r>
            <a:endParaRPr lang="nl-NL" dirty="0"/>
          </a:p>
        </p:txBody>
      </p:sp>
      <p:pic>
        <p:nvPicPr>
          <p:cNvPr id="6" name="Afbeelding 5" descr="atoommodel Rutherf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9695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Lewis</a:t>
            </a:r>
            <a:r>
              <a:rPr lang="nl-NL" dirty="0" smtClean="0"/>
              <a:t> structuur ionen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Autofit/>
          </a:bodyPr>
          <a:lstStyle/>
          <a:p>
            <a:r>
              <a:rPr lang="nl-NL" sz="2000" dirty="0" smtClean="0"/>
              <a:t>Bepaal het totale aantal valentie elektronen. Bereken daarmee het aantal beschikbare elektronen paren</a:t>
            </a:r>
          </a:p>
          <a:p>
            <a:r>
              <a:rPr lang="nl-NL" sz="2000" dirty="0" smtClean="0"/>
              <a:t>Bepaal het aantal benodigde elektronenparen volgens de octetregel</a:t>
            </a:r>
          </a:p>
          <a:p>
            <a:r>
              <a:rPr lang="nl-NL" sz="2000" dirty="0" smtClean="0"/>
              <a:t>Bereken het aantal gemeenschappelijke elektronen paren</a:t>
            </a:r>
          </a:p>
          <a:p>
            <a:r>
              <a:rPr lang="nl-NL" sz="2000" dirty="0" smtClean="0"/>
              <a:t>Bereken het aantal vrije elektronen paren</a:t>
            </a:r>
          </a:p>
          <a:p>
            <a:r>
              <a:rPr lang="nl-NL" sz="2000" dirty="0" smtClean="0"/>
              <a:t>Plaats de vrije elektronen paren zo dat elk atoom voldoet aan de octetregel 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Plaats de lading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432048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Geef de </a:t>
            </a:r>
            <a:r>
              <a:rPr lang="nl-NL" dirty="0" err="1" smtClean="0"/>
              <a:t>lewis</a:t>
            </a:r>
            <a:r>
              <a:rPr lang="nl-NL" dirty="0" smtClean="0"/>
              <a:t> structuur van het H</a:t>
            </a:r>
            <a:r>
              <a:rPr lang="nl-NL" baseline="-25000" dirty="0" smtClean="0"/>
              <a:t>3</a:t>
            </a:r>
            <a:r>
              <a:rPr lang="nl-NL" dirty="0" smtClean="0"/>
              <a:t>O</a:t>
            </a:r>
            <a:r>
              <a:rPr lang="nl-NL" baseline="30000" dirty="0" smtClean="0"/>
              <a:t>+</a:t>
            </a:r>
            <a:r>
              <a:rPr lang="nl-NL" dirty="0" smtClean="0"/>
              <a:t>  ion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r>
              <a:rPr lang="nl-NL" dirty="0" smtClean="0"/>
              <a:t>3 ∙ 1 + 6 -1 = 8 valentie elektronen </a:t>
            </a:r>
          </a:p>
          <a:p>
            <a:pPr lvl="1"/>
            <a:r>
              <a:rPr lang="nl-NL" dirty="0" smtClean="0"/>
              <a:t> 4 paar</a:t>
            </a:r>
          </a:p>
          <a:p>
            <a:r>
              <a:rPr lang="nl-NL" dirty="0" smtClean="0"/>
              <a:t>3 ∙ 2 + 8 = 14</a:t>
            </a:r>
          </a:p>
          <a:p>
            <a:pPr lvl="1"/>
            <a:r>
              <a:rPr lang="nl-NL" dirty="0" smtClean="0"/>
              <a:t>7 paar</a:t>
            </a:r>
          </a:p>
          <a:p>
            <a:r>
              <a:rPr lang="nl-NL" sz="1800" dirty="0" smtClean="0"/>
              <a:t>7 – 4 = 3  gemeenschappelijke elektronen paren</a:t>
            </a:r>
          </a:p>
          <a:p>
            <a:r>
              <a:rPr lang="nl-NL" sz="1800" dirty="0" smtClean="0"/>
              <a:t>4  - 3 = 1 vrij elektronen paar</a:t>
            </a:r>
          </a:p>
          <a:p>
            <a:endParaRPr lang="nl-NL" sz="18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36096" y="5058843"/>
          <a:ext cx="1857620" cy="125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S ChemDraw Drawing" r:id="rId3" imgW="733320" imgH="493920" progId="ChemDraw.Document.6.0">
                  <p:embed/>
                </p:oleObj>
              </mc:Choice>
              <mc:Fallback>
                <p:oleObj name="CS ChemDraw Drawing" r:id="rId3" imgW="733320" imgH="493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58843"/>
                        <a:ext cx="1857620" cy="125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Rechte verbindingslijn 10"/>
          <p:cNvCxnSpPr/>
          <p:nvPr/>
        </p:nvCxnSpPr>
        <p:spPr>
          <a:xfrm>
            <a:off x="6228184" y="6381328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372200" y="57239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54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Ionisatie energie</a:t>
            </a:r>
            <a:endParaRPr lang="nl-NL" dirty="0"/>
          </a:p>
        </p:txBody>
      </p:sp>
      <p:pic>
        <p:nvPicPr>
          <p:cNvPr id="4" name="Tijdelijke aanduiding voor inhoud 3" descr="400px-First_ionization_energ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75605"/>
            <a:ext cx="6120680" cy="42232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atoommodel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Atoommodel van </a:t>
            </a:r>
            <a:r>
              <a:rPr lang="nl-NL" dirty="0" err="1" smtClean="0"/>
              <a:t>Bohr</a:t>
            </a:r>
            <a:endParaRPr lang="nl-NL" dirty="0" smtClean="0"/>
          </a:p>
          <a:p>
            <a:pPr lvl="1"/>
            <a:r>
              <a:rPr lang="nl-NL" dirty="0" smtClean="0"/>
              <a:t>Elektronen in schillen</a:t>
            </a:r>
          </a:p>
          <a:p>
            <a:pPr lvl="2"/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schil     K		2 elektronen</a:t>
            </a:r>
          </a:p>
          <a:p>
            <a:pPr lvl="2"/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schil    L		8 elektronen</a:t>
            </a:r>
          </a:p>
          <a:p>
            <a:pPr lvl="2"/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schil     M		18 elektronen</a:t>
            </a:r>
          </a:p>
          <a:p>
            <a:pPr lvl="2"/>
            <a:endParaRPr lang="nl-NL" dirty="0"/>
          </a:p>
          <a:p>
            <a:pPr lvl="2"/>
            <a:r>
              <a:rPr lang="nl-NL" dirty="0" smtClean="0"/>
              <a:t>Algemeen  </a:t>
            </a:r>
            <a:r>
              <a:rPr lang="nl-NL" dirty="0" err="1" smtClean="0"/>
              <a:t>n</a:t>
            </a:r>
            <a:r>
              <a:rPr lang="nl-NL" baseline="30000" dirty="0" err="1" smtClean="0"/>
              <a:t>e</a:t>
            </a:r>
            <a:r>
              <a:rPr lang="nl-NL" dirty="0" smtClean="0"/>
              <a:t>  schil 2 . n</a:t>
            </a:r>
            <a:r>
              <a:rPr lang="nl-NL" baseline="30000" dirty="0" smtClean="0"/>
              <a:t>2 </a:t>
            </a:r>
            <a:r>
              <a:rPr lang="nl-NL" dirty="0"/>
              <a:t>e</a:t>
            </a:r>
            <a:r>
              <a:rPr lang="nl-NL" dirty="0" smtClean="0"/>
              <a:t>lektronen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Atoommodel van </a:t>
            </a:r>
            <a:r>
              <a:rPr lang="nl-NL" dirty="0" err="1" smtClean="0"/>
              <a:t>Bohr</a:t>
            </a:r>
            <a:endParaRPr lang="nl-NL" dirty="0"/>
          </a:p>
        </p:txBody>
      </p:sp>
      <p:pic>
        <p:nvPicPr>
          <p:cNvPr id="4" name="Tijdelijke aanduiding voor inhoud 3" descr="stoommodel Bo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911128"/>
            <a:ext cx="3312368" cy="3312368"/>
          </a:xfrm>
        </p:spPr>
      </p:pic>
      <p:sp>
        <p:nvSpPr>
          <p:cNvPr id="5" name="Tekstvak 4"/>
          <p:cNvSpPr txBox="1"/>
          <p:nvPr/>
        </p:nvSpPr>
        <p:spPr>
          <a:xfrm>
            <a:off x="1043608" y="60932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 element ?        Na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915816" y="609329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Periodiek systeem</a:t>
            </a:r>
            <a:endParaRPr lang="nl-NL" dirty="0"/>
          </a:p>
        </p:txBody>
      </p:sp>
      <p:pic>
        <p:nvPicPr>
          <p:cNvPr id="8" name="Tijdelijke aanduiding voor inhoud 7" descr="periodiek systeem Bin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476" y="1677033"/>
            <a:ext cx="7619048" cy="43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Elektronen configuratie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4038600" cy="496855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Na</a:t>
            </a:r>
            <a:r>
              <a:rPr lang="nl-NL" baseline="30000" dirty="0" smtClean="0"/>
              <a:t> </a:t>
            </a:r>
            <a:r>
              <a:rPr lang="nl-NL" dirty="0" smtClean="0"/>
              <a:t> atoom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2,8,1 </a:t>
            </a:r>
          </a:p>
          <a:p>
            <a:r>
              <a:rPr lang="nl-NL" dirty="0" smtClean="0"/>
              <a:t>Ca atoom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2,8,8,2</a:t>
            </a:r>
          </a:p>
          <a:p>
            <a:r>
              <a:rPr lang="nl-NL" dirty="0" smtClean="0"/>
              <a:t>S atoom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2,8,6</a:t>
            </a:r>
          </a:p>
          <a:p>
            <a:r>
              <a:rPr lang="nl-NL" dirty="0" smtClean="0"/>
              <a:t>Br atoom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2,8,18,7</a:t>
            </a:r>
          </a:p>
          <a:p>
            <a:pPr>
              <a:buNone/>
            </a:pPr>
            <a:endParaRPr lang="nl-NL" dirty="0" smtClean="0"/>
          </a:p>
          <a:p>
            <a:pPr lvl="1">
              <a:buNone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8721"/>
            <a:ext cx="4038600" cy="496855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Na</a:t>
            </a:r>
            <a:r>
              <a:rPr lang="nl-NL" baseline="30000" dirty="0" smtClean="0"/>
              <a:t>+</a:t>
            </a:r>
            <a:r>
              <a:rPr lang="nl-NL" dirty="0" smtClean="0"/>
              <a:t>  ion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 </a:t>
            </a:r>
          </a:p>
          <a:p>
            <a:r>
              <a:rPr lang="nl-NL" dirty="0" smtClean="0"/>
              <a:t>Ca</a:t>
            </a:r>
            <a:r>
              <a:rPr lang="nl-NL" baseline="30000" dirty="0" smtClean="0"/>
              <a:t>2+</a:t>
            </a:r>
            <a:r>
              <a:rPr lang="nl-NL" dirty="0" smtClean="0"/>
              <a:t> ion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smtClean="0"/>
              <a:t>2,8,8</a:t>
            </a:r>
            <a:endParaRPr lang="nl-NL" dirty="0" smtClean="0"/>
          </a:p>
          <a:p>
            <a:r>
              <a:rPr lang="nl-NL" dirty="0" smtClean="0"/>
              <a:t>S</a:t>
            </a:r>
            <a:r>
              <a:rPr lang="nl-NL" baseline="30000" dirty="0" smtClean="0"/>
              <a:t>2-</a:t>
            </a:r>
            <a:r>
              <a:rPr lang="nl-NL" dirty="0" smtClean="0"/>
              <a:t> ion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2,8,8 </a:t>
            </a:r>
          </a:p>
          <a:p>
            <a:r>
              <a:rPr lang="nl-NL" dirty="0" smtClean="0"/>
              <a:t>Br</a:t>
            </a:r>
            <a:r>
              <a:rPr lang="nl-NL" baseline="30000" dirty="0" smtClean="0"/>
              <a:t>-</a:t>
            </a:r>
            <a:r>
              <a:rPr lang="nl-NL" dirty="0" smtClean="0"/>
              <a:t> ion</a:t>
            </a:r>
          </a:p>
          <a:p>
            <a:pPr lvl="1"/>
            <a:r>
              <a:rPr lang="nl-NL" dirty="0" smtClean="0"/>
              <a:t>Elektronenconfiguratie</a:t>
            </a:r>
          </a:p>
          <a:p>
            <a:pPr lvl="2"/>
            <a:r>
              <a:rPr lang="nl-NL" dirty="0" smtClean="0"/>
              <a:t>2,8,18,8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587727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Steeds 8 elektronen in buitenste schil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932040" y="5949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gelijk aan een edelgas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Lewisstructuur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Structuurformule</a:t>
            </a:r>
          </a:p>
          <a:p>
            <a:pPr lvl="1"/>
            <a:r>
              <a:rPr lang="nl-NL" dirty="0" err="1" smtClean="0"/>
              <a:t>Bindings</a:t>
            </a:r>
            <a:r>
              <a:rPr lang="nl-NL" dirty="0" smtClean="0"/>
              <a:t> elektronenparen</a:t>
            </a:r>
          </a:p>
          <a:p>
            <a:pPr lvl="1"/>
            <a:r>
              <a:rPr lang="nl-NL" dirty="0" smtClean="0"/>
              <a:t>Vrije elektronenparen</a:t>
            </a:r>
          </a:p>
          <a:p>
            <a:r>
              <a:rPr lang="nl-NL" dirty="0" err="1" smtClean="0"/>
              <a:t>Oktetregel</a:t>
            </a:r>
            <a:r>
              <a:rPr lang="nl-NL" dirty="0" smtClean="0"/>
              <a:t>   </a:t>
            </a:r>
          </a:p>
          <a:p>
            <a:pPr lvl="1"/>
            <a:r>
              <a:rPr lang="nl-NL" dirty="0" smtClean="0"/>
              <a:t>Elk atoom wil 8 elektronen in buitenste schil</a:t>
            </a:r>
          </a:p>
          <a:p>
            <a:pPr lvl="1"/>
            <a:r>
              <a:rPr lang="nl-NL" dirty="0" smtClean="0"/>
              <a:t>Behalve waterstof die wil 2 elektronen in buitenste schil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Lewisstructuur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nl-NL" dirty="0" smtClean="0"/>
              <a:t>Voorbeeld	2 fluor </a:t>
            </a:r>
            <a:r>
              <a:rPr lang="nl-NL" dirty="0" err="1" smtClean="0"/>
              <a:t>ethaanzuur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	teken structuurformule </a:t>
            </a:r>
          </a:p>
          <a:p>
            <a:pPr lvl="1">
              <a:buNone/>
            </a:pPr>
            <a:r>
              <a:rPr lang="nl-NL" dirty="0" smtClean="0"/>
              <a:t>	geef door de </a:t>
            </a:r>
            <a:r>
              <a:rPr lang="nl-NL" dirty="0" err="1" smtClean="0"/>
              <a:t>oktetregel</a:t>
            </a:r>
            <a:r>
              <a:rPr lang="nl-NL" dirty="0" smtClean="0"/>
              <a:t> te volgen de vrije elektronenparen</a:t>
            </a:r>
          </a:p>
          <a:p>
            <a:pPr lvl="1">
              <a:buNone/>
            </a:pPr>
            <a:r>
              <a:rPr lang="nl-NL" dirty="0" smtClean="0"/>
              <a:t>			Dus zorg dat elk atoom anders dan waterstof 		4   elektronenparen heeft </a:t>
            </a:r>
          </a:p>
          <a:p>
            <a:pPr lvl="1">
              <a:buNone/>
            </a:pPr>
            <a:r>
              <a:rPr lang="nl-NL" dirty="0" smtClean="0"/>
              <a:t>	</a:t>
            </a:r>
          </a:p>
          <a:p>
            <a:pPr lvl="1">
              <a:buNone/>
            </a:pPr>
            <a:endParaRPr lang="nl-NL" dirty="0" smtClean="0"/>
          </a:p>
          <a:p>
            <a:endParaRPr lang="nl-NL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24879"/>
              </p:ext>
            </p:extLst>
          </p:nvPr>
        </p:nvGraphicFramePr>
        <p:xfrm>
          <a:off x="2650710" y="4404981"/>
          <a:ext cx="3513544" cy="183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3" imgW="1476360" imgH="769680" progId="ChemDraw.Document.6.0">
                  <p:embed/>
                </p:oleObj>
              </mc:Choice>
              <mc:Fallback>
                <p:oleObj name="CS ChemDraw Drawing" r:id="rId3" imgW="1476360" imgH="76968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710" y="4404981"/>
                        <a:ext cx="3513544" cy="1832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Rechte verbindingslijn 12"/>
          <p:cNvCxnSpPr/>
          <p:nvPr/>
        </p:nvCxnSpPr>
        <p:spPr>
          <a:xfrm flipH="1">
            <a:off x="4318829" y="4437112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4716016" y="4426318"/>
            <a:ext cx="117861" cy="150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220072" y="5134476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220072" y="5517232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3851920" y="594928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347864" y="594928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3419872" y="6237312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Lewis</a:t>
            </a:r>
            <a:r>
              <a:rPr lang="nl-NL" dirty="0" smtClean="0"/>
              <a:t> structuren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 doe je dat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Bepaal het totale aantal valentie elektronen. Bereken daarmee het aantal beschikbare elektronen paren</a:t>
            </a:r>
          </a:p>
          <a:p>
            <a:r>
              <a:rPr lang="nl-NL" dirty="0" smtClean="0"/>
              <a:t>Bepaal het aantal benodigde elektronenparen volgens de octetregel</a:t>
            </a:r>
          </a:p>
          <a:p>
            <a:r>
              <a:rPr lang="nl-NL" dirty="0" smtClean="0"/>
              <a:t>Bereken het aantal gemeenschappelijke elektronen paren</a:t>
            </a:r>
          </a:p>
          <a:p>
            <a:r>
              <a:rPr lang="nl-NL" dirty="0" smtClean="0"/>
              <a:t>Bereken het aantal vrije elektronen paren</a:t>
            </a:r>
          </a:p>
          <a:p>
            <a:r>
              <a:rPr lang="nl-NL" dirty="0" smtClean="0"/>
              <a:t>Plaats de vrije elektronen paren zo dat elk atoom voldoet aan de octetregel 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Geef de </a:t>
            </a:r>
            <a:r>
              <a:rPr lang="nl-NL" dirty="0" err="1" smtClean="0"/>
              <a:t>lewisstructuur</a:t>
            </a:r>
            <a:r>
              <a:rPr lang="nl-NL" dirty="0" smtClean="0"/>
              <a:t> van </a:t>
            </a:r>
          </a:p>
          <a:p>
            <a:r>
              <a:rPr lang="nl-NL" dirty="0" smtClean="0"/>
              <a:t>2 fluor  </a:t>
            </a:r>
            <a:r>
              <a:rPr lang="nl-NL" dirty="0" err="1" smtClean="0"/>
              <a:t>ethaanzuur</a:t>
            </a:r>
            <a:r>
              <a:rPr lang="nl-NL" dirty="0" smtClean="0"/>
              <a:t> CH</a:t>
            </a:r>
            <a:r>
              <a:rPr lang="nl-NL" baseline="-25000" dirty="0" smtClean="0"/>
              <a:t>2</a:t>
            </a:r>
            <a:r>
              <a:rPr lang="nl-NL" dirty="0" smtClean="0"/>
              <a:t>FCOOH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sz="2000" dirty="0" smtClean="0"/>
              <a:t>2 ∙ 4 + 3 ∙  1 + 2 ∙ 6 + 7 = 30</a:t>
            </a:r>
          </a:p>
          <a:p>
            <a:pPr lvl="1"/>
            <a:r>
              <a:rPr lang="nl-NL" dirty="0" smtClean="0"/>
              <a:t>Dus 15 paar</a:t>
            </a:r>
          </a:p>
          <a:p>
            <a:pPr lvl="1">
              <a:buNone/>
            </a:pPr>
            <a:endParaRPr lang="nl-NL" sz="1000" dirty="0" smtClean="0"/>
          </a:p>
          <a:p>
            <a:r>
              <a:rPr lang="nl-NL" sz="2000" dirty="0" smtClean="0"/>
              <a:t>Nodig  3 ∙ 2 + 5 ∙  8 = 46</a:t>
            </a:r>
          </a:p>
          <a:p>
            <a:pPr lvl="1"/>
            <a:r>
              <a:rPr lang="nl-NL" dirty="0" smtClean="0"/>
              <a:t>Dus 23 paar</a:t>
            </a:r>
          </a:p>
          <a:p>
            <a:pPr lvl="1"/>
            <a:endParaRPr lang="nl-NL" sz="1100" dirty="0"/>
          </a:p>
          <a:p>
            <a:r>
              <a:rPr lang="nl-NL" sz="2000" dirty="0" smtClean="0"/>
              <a:t>Dus 23 -15 = 8 </a:t>
            </a:r>
            <a:r>
              <a:rPr lang="nl-NL" sz="2000" dirty="0" err="1" smtClean="0"/>
              <a:t>gemeen-schappelijke</a:t>
            </a:r>
            <a:r>
              <a:rPr lang="nl-NL" sz="2000" dirty="0" smtClean="0"/>
              <a:t> elektronen paren</a:t>
            </a:r>
          </a:p>
          <a:p>
            <a:endParaRPr lang="nl-NL" sz="800" dirty="0" smtClean="0"/>
          </a:p>
          <a:p>
            <a:r>
              <a:rPr lang="nl-NL" sz="2000" dirty="0" smtClean="0"/>
              <a:t>Dus 15 – 8 = 7 vrije elektronen paren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r>
              <a:rPr lang="nl-NL" dirty="0" smtClean="0"/>
              <a:t>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36096" y="5517232"/>
          <a:ext cx="165692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S ChemDraw Drawing" r:id="rId3" imgW="1476360" imgH="769680" progId="ChemDraw.Document.6.0">
                  <p:embed/>
                </p:oleObj>
              </mc:Choice>
              <mc:Fallback>
                <p:oleObj name="CS ChemDraw Drawing" r:id="rId3" imgW="1476360" imgH="7696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517232"/>
                        <a:ext cx="165692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Rechte verbindingslijn 12"/>
          <p:cNvCxnSpPr/>
          <p:nvPr/>
        </p:nvCxnSpPr>
        <p:spPr>
          <a:xfrm flipH="1">
            <a:off x="6228184" y="5517232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372200" y="5517232"/>
            <a:ext cx="117861" cy="150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6596211" y="5857336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6622729" y="6067417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5796136" y="6410204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5796136" y="6237312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5940152" y="6237312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310</Words>
  <Application>Microsoft Office PowerPoint</Application>
  <PresentationFormat>Diavoorstelling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Office-thema</vt:lpstr>
      <vt:lpstr>CS ChemDraw Drawing</vt:lpstr>
      <vt:lpstr>atoommodel</vt:lpstr>
      <vt:lpstr>Ionisatie energie</vt:lpstr>
      <vt:lpstr>atoommodel</vt:lpstr>
      <vt:lpstr>Atoommodel van Bohr</vt:lpstr>
      <vt:lpstr>Periodiek systeem</vt:lpstr>
      <vt:lpstr>Elektronen configuratie</vt:lpstr>
      <vt:lpstr>Lewisstructuur</vt:lpstr>
      <vt:lpstr>Lewisstructuur</vt:lpstr>
      <vt:lpstr>Lewis structuren</vt:lpstr>
      <vt:lpstr>Lewis structuur ionen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atoommodel</dc:title>
  <dc:creator>Nelly Andela</dc:creator>
  <cp:lastModifiedBy>gebruiker</cp:lastModifiedBy>
  <cp:revision>35</cp:revision>
  <dcterms:created xsi:type="dcterms:W3CDTF">2016-02-11T19:10:46Z</dcterms:created>
  <dcterms:modified xsi:type="dcterms:W3CDTF">2021-12-01T13:53:27Z</dcterms:modified>
</cp:coreProperties>
</file>