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AF8A3-76D3-48DC-ADFC-3FE8F69C2164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01F5C-109F-4175-9E6A-0423A344770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Invloed</a:t>
            </a:r>
            <a:r>
              <a:rPr lang="nl-NL" baseline="0" dirty="0" smtClean="0"/>
              <a:t> temperatuur bespreken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1F5C-109F-4175-9E6A-0423A3447706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1F5C-109F-4175-9E6A-0423A3447706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Invloed druk</a:t>
            </a:r>
            <a:r>
              <a:rPr lang="nl-NL" baseline="0" dirty="0" smtClean="0"/>
              <a:t> en katalysator bespreken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1F5C-109F-4175-9E6A-0423A3447706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Synthesegas  uit methaan niet duurzaam want gemaakt uit fossiele</a:t>
            </a:r>
            <a:r>
              <a:rPr lang="nl-NL" baseline="0" dirty="0" smtClean="0"/>
              <a:t> brandstof  dus synthese gas uit biomassa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1F5C-109F-4175-9E6A-0423A3447706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Beide processen</a:t>
            </a:r>
            <a:r>
              <a:rPr lang="nl-NL" baseline="0" dirty="0" smtClean="0"/>
              <a:t> vergelijken op duurzaamheid  Introductie Groene chemie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1F5C-109F-4175-9E6A-0423A3447706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Misschien</a:t>
            </a:r>
            <a:r>
              <a:rPr lang="nl-NL" baseline="0" dirty="0" smtClean="0"/>
              <a:t> nog </a:t>
            </a:r>
            <a:r>
              <a:rPr lang="nl-NL" baseline="0" smtClean="0"/>
              <a:t>scheidingsmethoden behandelen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01F5C-109F-4175-9E6A-0423A3447706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FFD8-D34C-4487-8C1B-D3E329151355}" type="datetimeFigureOut">
              <a:rPr lang="nl-NL" smtClean="0"/>
              <a:pPr/>
              <a:t>15-11-2017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289A-308B-4F9D-8FF7-D8DB2AC9FDD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Synthesegas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924944"/>
            <a:ext cx="56959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1907704" y="184482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CH</a:t>
            </a:r>
            <a:r>
              <a:rPr lang="nl-NL" baseline="-25000" dirty="0" smtClean="0"/>
              <a:t>4</a:t>
            </a:r>
            <a:r>
              <a:rPr lang="nl-NL" baseline="-25000" dirty="0"/>
              <a:t> </a:t>
            </a:r>
            <a:r>
              <a:rPr lang="nl-NL" dirty="0" smtClean="0"/>
              <a:t>(g</a:t>
            </a:r>
            <a:r>
              <a:rPr lang="nl-NL" dirty="0"/>
              <a:t>)   + 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O </a:t>
            </a:r>
            <a:r>
              <a:rPr lang="nl-NL" dirty="0"/>
              <a:t>(g)   ⇄  CO (g) +  </a:t>
            </a:r>
            <a:r>
              <a:rPr lang="nl-NL" dirty="0" smtClean="0"/>
              <a:t>3H</a:t>
            </a:r>
            <a:r>
              <a:rPr lang="nl-NL" baseline="-25000" dirty="0" smtClean="0"/>
              <a:t>2</a:t>
            </a:r>
            <a:r>
              <a:rPr lang="nl-NL" dirty="0" smtClean="0"/>
              <a:t>(g)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835696" y="515719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1907704" y="515719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Doel : snelle en hoge opbrengst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059832" y="580526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Welke zaken beïnvloeden opbrengst?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sz="27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nl-NL" sz="2700" baseline="-25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nl-NL" sz="2700" dirty="0" smtClean="0">
                <a:latin typeface="Arial" pitchFamily="34" charset="0"/>
                <a:cs typeface="Arial" pitchFamily="34" charset="0"/>
              </a:rPr>
              <a:t>(g)   +  H</a:t>
            </a:r>
            <a:r>
              <a:rPr lang="nl-NL" sz="27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2700" dirty="0" smtClean="0">
                <a:latin typeface="Arial" pitchFamily="34" charset="0"/>
                <a:cs typeface="Arial" pitchFamily="34" charset="0"/>
              </a:rPr>
              <a:t>O (g)   ⇄  CO (g) +  3H</a:t>
            </a:r>
            <a:r>
              <a:rPr lang="nl-NL" sz="27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2700" dirty="0" smtClean="0">
                <a:latin typeface="Arial" pitchFamily="34" charset="0"/>
                <a:cs typeface="Arial" pitchFamily="34" charset="0"/>
              </a:rPr>
              <a:t>(g)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2962672" cy="406531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1600" dirty="0" smtClean="0">
                <a:latin typeface="Arial" pitchFamily="34" charset="0"/>
                <a:cs typeface="Arial" pitchFamily="34" charset="0"/>
              </a:rPr>
              <a:t>Ontleed de stoffen voor de pijl in de elementen en zoek de </a:t>
            </a:r>
            <a:r>
              <a:rPr lang="nl-NL" sz="1600" dirty="0" err="1" smtClean="0">
                <a:latin typeface="Arial" pitchFamily="34" charset="0"/>
                <a:cs typeface="Arial" pitchFamily="34" charset="0"/>
              </a:rPr>
              <a:t>ontledings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energie op in tabel 57 (wissel het teken van de vormingsenergie)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600" dirty="0" smtClean="0">
                <a:latin typeface="Arial" pitchFamily="34" charset="0"/>
                <a:cs typeface="Arial" pitchFamily="34" charset="0"/>
              </a:rPr>
              <a:t>Laat de stoffen na de pijl ontstaan uit de elementen en zoek de vormingsenergie op in tabel 57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600" dirty="0" smtClean="0">
                <a:latin typeface="Arial" pitchFamily="34" charset="0"/>
                <a:cs typeface="Arial" pitchFamily="34" charset="0"/>
              </a:rPr>
              <a:t>Bereken de reactie energie (vermenigvuldig de energie van de deel reacties steeds met het aantal mol dat ontleed of gevormd word) </a:t>
            </a:r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514350" indent="-514350">
              <a:buNone/>
            </a:pP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707904" y="2132856"/>
            <a:ext cx="4978896" cy="399330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nl-NL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1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l-NL" sz="1500" dirty="0" smtClean="0">
                <a:latin typeface="Arial" pitchFamily="34" charset="0"/>
                <a:cs typeface="Arial" pitchFamily="34" charset="0"/>
              </a:rPr>
              <a:t>1	CH</a:t>
            </a:r>
            <a:r>
              <a:rPr lang="nl-NL" sz="15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(g)  →  C (s) + 2H</a:t>
            </a:r>
            <a:r>
              <a:rPr lang="nl-NL" sz="15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(g)	∆E = 0,75 • 10</a:t>
            </a:r>
            <a:r>
              <a:rPr lang="nl-NL" sz="1500" baseline="30000" dirty="0">
                <a:latin typeface="Arial" pitchFamily="34" charset="0"/>
                <a:cs typeface="Arial" pitchFamily="34" charset="0"/>
              </a:rPr>
              <a:t>5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J / mol</a:t>
            </a:r>
          </a:p>
          <a:p>
            <a:pPr>
              <a:buNone/>
            </a:pPr>
            <a:r>
              <a:rPr lang="nl-NL" sz="15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nl-NL" sz="15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nl-NL" sz="15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(g)  →  H</a:t>
            </a:r>
            <a:r>
              <a:rPr lang="nl-NL" sz="1500" baseline="-25000" dirty="0">
                <a:latin typeface="Arial" pitchFamily="34" charset="0"/>
                <a:cs typeface="Arial" pitchFamily="34" charset="0"/>
              </a:rPr>
              <a:t>2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(g) 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½ O</a:t>
            </a:r>
            <a:r>
              <a:rPr lang="nl-NL" sz="15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(g)	∆E = 2,42 • 10</a:t>
            </a:r>
            <a:r>
              <a:rPr lang="nl-NL" sz="1500" baseline="30000" dirty="0">
                <a:latin typeface="Arial" pitchFamily="34" charset="0"/>
                <a:cs typeface="Arial" pitchFamily="34" charset="0"/>
              </a:rPr>
              <a:t>5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 J / mol</a:t>
            </a:r>
          </a:p>
          <a:p>
            <a:pPr>
              <a:buNone/>
            </a:pPr>
            <a:endParaRPr lang="nl-NL" sz="1500" dirty="0" smtClean="0"/>
          </a:p>
          <a:p>
            <a:pPr>
              <a:buAutoNum type="arabicPlain" startAt="2"/>
            </a:pPr>
            <a:r>
              <a:rPr lang="nl-NL" sz="1500" dirty="0" smtClean="0">
                <a:latin typeface="Arial" pitchFamily="34" charset="0"/>
                <a:cs typeface="Arial" pitchFamily="34" charset="0"/>
              </a:rPr>
              <a:t>C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(s)  +  ½ 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nl-NL" sz="1500" baseline="-25000" dirty="0" smtClean="0">
                <a:latin typeface="Arial" pitchFamily="34" charset="0"/>
                <a:cs typeface="Arial" pitchFamily="34" charset="0"/>
              </a:rPr>
              <a:t>2(g</a:t>
            </a:r>
            <a:r>
              <a:rPr lang="nl-NL" sz="1500" baseline="-25000" dirty="0">
                <a:latin typeface="Arial" pitchFamily="34" charset="0"/>
                <a:cs typeface="Arial" pitchFamily="34" charset="0"/>
              </a:rPr>
              <a:t>)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 →  CO (g)	∆E = -1,105 • 10</a:t>
            </a:r>
            <a:r>
              <a:rPr lang="nl-NL" sz="1500" baseline="30000" dirty="0">
                <a:latin typeface="Arial" pitchFamily="34" charset="0"/>
                <a:cs typeface="Arial" pitchFamily="34" charset="0"/>
              </a:rPr>
              <a:t>5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J / 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mol</a:t>
            </a:r>
          </a:p>
          <a:p>
            <a:pPr>
              <a:buNone/>
            </a:pPr>
            <a:r>
              <a:rPr lang="nl-NL" sz="1500" dirty="0">
                <a:latin typeface="Arial" pitchFamily="34" charset="0"/>
                <a:cs typeface="Arial" pitchFamily="34" charset="0"/>
              </a:rPr>
              <a:t>	</a:t>
            </a:r>
            <a:endParaRPr lang="nl-NL" sz="1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l-NL" sz="15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nl-NL" sz="15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(g)  →  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nl-NL" sz="15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(g)   		∆E = 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>
              <a:buNone/>
            </a:pPr>
            <a:endParaRPr lang="nl-NL" sz="15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1500" dirty="0">
              <a:latin typeface="Arial" pitchFamily="34" charset="0"/>
              <a:cs typeface="Arial" pitchFamily="34" charset="0"/>
            </a:endParaRPr>
          </a:p>
          <a:p>
            <a:pPr>
              <a:buAutoNum type="arabicPlain" startAt="3"/>
            </a:pPr>
            <a:r>
              <a:rPr lang="nl-NL" sz="1500" dirty="0" smtClean="0">
                <a:latin typeface="Arial" pitchFamily="34" charset="0"/>
                <a:cs typeface="Arial" pitchFamily="34" charset="0"/>
              </a:rPr>
              <a:t>∆E</a:t>
            </a:r>
            <a:r>
              <a:rPr lang="nl-NL" sz="1500" baseline="-25000" dirty="0" smtClean="0">
                <a:latin typeface="Arial" pitchFamily="34" charset="0"/>
                <a:cs typeface="Arial" pitchFamily="34" charset="0"/>
              </a:rPr>
              <a:t>reactie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  =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0,75 • 10</a:t>
            </a:r>
            <a:r>
              <a:rPr lang="nl-NL" sz="1500" baseline="30000" dirty="0">
                <a:latin typeface="Arial" pitchFamily="34" charset="0"/>
                <a:cs typeface="Arial" pitchFamily="34" charset="0"/>
              </a:rPr>
              <a:t>5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+ 2,43 • 10</a:t>
            </a:r>
            <a:r>
              <a:rPr lang="nl-NL" sz="1500" baseline="30000" dirty="0">
                <a:latin typeface="Arial" pitchFamily="34" charset="0"/>
                <a:cs typeface="Arial" pitchFamily="34" charset="0"/>
              </a:rPr>
              <a:t>5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+ -1,105 • 10</a:t>
            </a:r>
            <a:r>
              <a:rPr lang="nl-NL" sz="1500" baseline="30000" dirty="0">
                <a:latin typeface="Arial" pitchFamily="34" charset="0"/>
                <a:cs typeface="Arial" pitchFamily="34" charset="0"/>
              </a:rPr>
              <a:t>5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 + 3 • 0 </a:t>
            </a:r>
            <a:endParaRPr lang="nl-NL" sz="1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l-NL" sz="1500" dirty="0" smtClean="0">
                <a:latin typeface="Arial" pitchFamily="34" charset="0"/>
                <a:cs typeface="Arial" pitchFamily="34" charset="0"/>
              </a:rPr>
              <a:t>		  </a:t>
            </a:r>
          </a:p>
          <a:p>
            <a:pPr>
              <a:buNone/>
            </a:pPr>
            <a:r>
              <a:rPr lang="nl-NL" sz="1500" dirty="0">
                <a:latin typeface="Arial" pitchFamily="34" charset="0"/>
                <a:cs typeface="Arial" pitchFamily="34" charset="0"/>
              </a:rPr>
              <a:t>	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	  = </a:t>
            </a:r>
            <a:r>
              <a:rPr lang="nl-NL" sz="1500" dirty="0">
                <a:latin typeface="Arial" pitchFamily="34" charset="0"/>
                <a:cs typeface="Arial" pitchFamily="34" charset="0"/>
              </a:rPr>
              <a:t>2,08 • 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nl-NL" sz="1500" baseline="30000" dirty="0" smtClean="0">
                <a:latin typeface="Arial" pitchFamily="34" charset="0"/>
                <a:cs typeface="Arial" pitchFamily="34" charset="0"/>
              </a:rPr>
              <a:t>5  </a:t>
            </a:r>
            <a:r>
              <a:rPr lang="nl-NL" sz="1500" dirty="0" smtClean="0">
                <a:latin typeface="Arial" pitchFamily="34" charset="0"/>
                <a:cs typeface="Arial" pitchFamily="34" charset="0"/>
              </a:rPr>
              <a:t>J</a:t>
            </a:r>
          </a:p>
          <a:p>
            <a:pPr>
              <a:buNone/>
            </a:pPr>
            <a:endParaRPr lang="nl-NL" sz="15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l-NL" sz="1500" dirty="0" smtClean="0">
                <a:latin typeface="Arial" pitchFamily="34" charset="0"/>
                <a:cs typeface="Arial" pitchFamily="34" charset="0"/>
              </a:rPr>
              <a:t>De reactie is dus endotherm</a:t>
            </a:r>
            <a:endParaRPr lang="nl-NL" sz="15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l-N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1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1400" dirty="0">
              <a:latin typeface="Arial" pitchFamily="34" charset="0"/>
              <a:cs typeface="Arial" pitchFamily="34" charset="0"/>
            </a:endParaRPr>
          </a:p>
          <a:p>
            <a:pPr>
              <a:buAutoNum type="arabicPlain" startAt="2"/>
            </a:pPr>
            <a:endParaRPr lang="nl-NL" sz="1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sz="1400" dirty="0"/>
          </a:p>
          <a:p>
            <a:pPr>
              <a:buNone/>
            </a:pPr>
            <a:endParaRPr lang="nl-NL" sz="1400" dirty="0" smtClean="0"/>
          </a:p>
          <a:p>
            <a:pPr>
              <a:buNone/>
            </a:pP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1547664" y="476672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>
                <a:latin typeface="Arial" pitchFamily="34" charset="0"/>
                <a:cs typeface="Arial" pitchFamily="34" charset="0"/>
              </a:rPr>
              <a:t>Berekenen reactie energie</a:t>
            </a:r>
            <a:endParaRPr lang="nl-NL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6516216" y="2636912"/>
            <a:ext cx="194421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533469" y="3068960"/>
            <a:ext cx="18722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6516216" y="3573016"/>
            <a:ext cx="208823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6516216" y="4005064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7884368" y="4653136"/>
            <a:ext cx="57606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6732240" y="4653136"/>
            <a:ext cx="115212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796136" y="4653136"/>
            <a:ext cx="93610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932040" y="458112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4788024" y="5085184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Synthesegas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924944"/>
            <a:ext cx="56959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1907704" y="184482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CH</a:t>
            </a:r>
            <a:r>
              <a:rPr lang="nl-NL" baseline="-25000" dirty="0" smtClean="0"/>
              <a:t>4</a:t>
            </a:r>
            <a:r>
              <a:rPr lang="nl-NL" baseline="-25000" dirty="0"/>
              <a:t> </a:t>
            </a:r>
            <a:r>
              <a:rPr lang="nl-NL" dirty="0" smtClean="0"/>
              <a:t>(g</a:t>
            </a:r>
            <a:r>
              <a:rPr lang="nl-NL" dirty="0"/>
              <a:t>)   + 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O </a:t>
            </a:r>
            <a:r>
              <a:rPr lang="nl-NL" dirty="0"/>
              <a:t>(g)   ⇄  CO (g) +  </a:t>
            </a:r>
            <a:r>
              <a:rPr lang="nl-NL" dirty="0" smtClean="0"/>
              <a:t>3H</a:t>
            </a:r>
            <a:r>
              <a:rPr lang="nl-NL" baseline="-25000" dirty="0" smtClean="0"/>
              <a:t>2</a:t>
            </a:r>
            <a:r>
              <a:rPr lang="nl-NL" dirty="0" smtClean="0"/>
              <a:t>(g)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835696" y="515719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1907704" y="515719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Doel : snelle en hoge opbrengst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979712" y="558924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Proces bij hoge temperatuur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195736" y="594928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Proces bij </a:t>
            </a:r>
            <a:r>
              <a:rPr lang="nl-NL" dirty="0" smtClean="0"/>
              <a:t>lage</a:t>
            </a:r>
            <a:r>
              <a:rPr lang="nl-NL" dirty="0" smtClean="0"/>
              <a:t> druk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Synthese gas</a:t>
            </a:r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76485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kstvak 7"/>
          <p:cNvSpPr txBox="1"/>
          <p:nvPr/>
        </p:nvSpPr>
        <p:spPr>
          <a:xfrm>
            <a:off x="1907704" y="501317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Doel : snelle en hoge opbrengst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907704" y="558924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Duurzaamheid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Synthese gas uit biomassa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biomassa   →  waterstof  + </a:t>
            </a:r>
            <a:r>
              <a:rPr lang="nl-NL" dirty="0" err="1"/>
              <a:t>koolmonooxide</a:t>
            </a:r>
            <a:r>
              <a:rPr lang="nl-NL" dirty="0"/>
              <a:t> + koolstofdioxide + koolstof</a:t>
            </a:r>
          </a:p>
          <a:p>
            <a:r>
              <a:rPr lang="nl-NL" dirty="0"/>
              <a:t>C (s)  + 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O </a:t>
            </a:r>
            <a:r>
              <a:rPr lang="nl-NL" dirty="0"/>
              <a:t>(g)   ⇄  CO (g)   +  H</a:t>
            </a:r>
            <a:r>
              <a:rPr lang="nl-NL" baseline="-25000" dirty="0"/>
              <a:t>2</a:t>
            </a:r>
            <a:r>
              <a:rPr lang="nl-NL" dirty="0"/>
              <a:t> (g</a:t>
            </a:r>
            <a:r>
              <a:rPr lang="nl-NL" dirty="0" smtClean="0"/>
              <a:t>)</a:t>
            </a:r>
          </a:p>
          <a:p>
            <a:r>
              <a:rPr lang="nl-NL" dirty="0"/>
              <a:t>C (s)  +  CO</a:t>
            </a:r>
            <a:r>
              <a:rPr lang="nl-NL" baseline="-25000" dirty="0"/>
              <a:t>2 </a:t>
            </a:r>
            <a:r>
              <a:rPr lang="nl-NL" dirty="0"/>
              <a:t>(g)  ⇄  2CO (g)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Groene chemie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Uitgangspunten  zie tabel 97F </a:t>
            </a:r>
            <a:r>
              <a:rPr lang="nl-NL" dirty="0" err="1" smtClean="0"/>
              <a:t>Binas</a:t>
            </a:r>
            <a:endParaRPr lang="nl-NL" dirty="0" smtClean="0"/>
          </a:p>
          <a:p>
            <a:pPr lvl="1"/>
            <a:r>
              <a:rPr lang="nl-NL" dirty="0" smtClean="0"/>
              <a:t>Atoomefficiëntie</a:t>
            </a:r>
          </a:p>
          <a:p>
            <a:pPr lvl="2"/>
            <a:r>
              <a:rPr lang="nl-NL" dirty="0" smtClean="0"/>
              <a:t>Uit methaan   100 % (mits geen nevenreacties)</a:t>
            </a:r>
          </a:p>
          <a:p>
            <a:pPr lvl="2"/>
            <a:r>
              <a:rPr lang="nl-NL" dirty="0" smtClean="0"/>
              <a:t>Uit biomassa &lt; 100 %  (bevatten ook andere atomen)</a:t>
            </a:r>
          </a:p>
          <a:p>
            <a:pPr lvl="1"/>
            <a:r>
              <a:rPr lang="nl-NL" dirty="0" smtClean="0"/>
              <a:t>Efficiënt energie gebruik</a:t>
            </a:r>
          </a:p>
          <a:p>
            <a:pPr lvl="2"/>
            <a:r>
              <a:rPr lang="nl-NL" dirty="0" smtClean="0"/>
              <a:t>Uit methaan   hoge temperatuur </a:t>
            </a:r>
            <a:r>
              <a:rPr lang="nl-NL" dirty="0" smtClean="0"/>
              <a:t>dus </a:t>
            </a:r>
            <a:r>
              <a:rPr lang="nl-NL" dirty="0" smtClean="0"/>
              <a:t>kostbaar</a:t>
            </a:r>
          </a:p>
          <a:p>
            <a:pPr lvl="2"/>
            <a:r>
              <a:rPr lang="nl-NL" dirty="0" smtClean="0"/>
              <a:t>Uit biomassa lagere temperatuur </a:t>
            </a:r>
            <a:r>
              <a:rPr lang="nl-NL" dirty="0" smtClean="0"/>
              <a:t>minder </a:t>
            </a:r>
            <a:r>
              <a:rPr lang="nl-NL" dirty="0" smtClean="0"/>
              <a:t>kostbaar</a:t>
            </a:r>
            <a:endParaRPr lang="nl-NL" dirty="0"/>
          </a:p>
          <a:p>
            <a:pPr lvl="1"/>
            <a:r>
              <a:rPr lang="nl-NL" dirty="0" smtClean="0"/>
              <a:t>Hernieuwbare grondstoffen</a:t>
            </a:r>
          </a:p>
          <a:p>
            <a:pPr lvl="2"/>
            <a:r>
              <a:rPr lang="nl-NL" dirty="0" smtClean="0"/>
              <a:t>Uit methaan   dus uit fossiele brandstoffen dus niet hernieuwbaar</a:t>
            </a:r>
          </a:p>
          <a:p>
            <a:pPr lvl="2"/>
            <a:r>
              <a:rPr lang="nl-NL" dirty="0" smtClean="0"/>
              <a:t>Uit biomassa hernieuwbaar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285</Words>
  <Application>Microsoft Office PowerPoint</Application>
  <PresentationFormat>Diavoorstelling (4:3)</PresentationFormat>
  <Paragraphs>63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Synthesegas</vt:lpstr>
      <vt:lpstr> CH4 (g)   +  H2O (g)   ⇄  CO (g) +  3H2(g) </vt:lpstr>
      <vt:lpstr>Synthesegas</vt:lpstr>
      <vt:lpstr>Synthese gas</vt:lpstr>
      <vt:lpstr>Synthese gas uit biomassa</vt:lpstr>
      <vt:lpstr>Groene chemie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Synthesegas</dc:title>
  <dc:creator>Nelly Andela</dc:creator>
  <cp:lastModifiedBy>Nelly Andela</cp:lastModifiedBy>
  <cp:revision>17</cp:revision>
  <dcterms:created xsi:type="dcterms:W3CDTF">2015-11-03T10:45:13Z</dcterms:created>
  <dcterms:modified xsi:type="dcterms:W3CDTF">2017-11-15T11:08:52Z</dcterms:modified>
</cp:coreProperties>
</file>