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58" r:id="rId6"/>
    <p:sldId id="259"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A09AA5F-A7B4-4129-BE34-6605F47712F3}" type="datetimeFigureOut">
              <a:rPr lang="nl-NL" smtClean="0"/>
              <a:pPr/>
              <a:t>25-8-2020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A09AA5F-A7B4-4129-BE34-6605F47712F3}" type="datetimeFigureOut">
              <a:rPr lang="nl-NL" smtClean="0"/>
              <a:pPr/>
              <a:t>25-8-2020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A09AA5F-A7B4-4129-BE34-6605F47712F3}" type="datetimeFigureOut">
              <a:rPr lang="nl-NL" smtClean="0"/>
              <a:pPr/>
              <a:t>25-8-2020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A09AA5F-A7B4-4129-BE34-6605F47712F3}" type="datetimeFigureOut">
              <a:rPr lang="nl-NL" smtClean="0"/>
              <a:pPr/>
              <a:t>25-8-2020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A09AA5F-A7B4-4129-BE34-6605F47712F3}" type="datetimeFigureOut">
              <a:rPr lang="nl-NL" smtClean="0"/>
              <a:pPr/>
              <a:t>25-8-2020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A09AA5F-A7B4-4129-BE34-6605F47712F3}" type="datetimeFigureOut">
              <a:rPr lang="nl-NL" smtClean="0"/>
              <a:pPr/>
              <a:t>25-8-2020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A09AA5F-A7B4-4129-BE34-6605F47712F3}" type="datetimeFigureOut">
              <a:rPr lang="nl-NL" smtClean="0"/>
              <a:pPr/>
              <a:t>25-8-2020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A09AA5F-A7B4-4129-BE34-6605F47712F3}" type="datetimeFigureOut">
              <a:rPr lang="nl-NL" smtClean="0"/>
              <a:pPr/>
              <a:t>25-8-2020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A09AA5F-A7B4-4129-BE34-6605F47712F3}" type="datetimeFigureOut">
              <a:rPr lang="nl-NL" smtClean="0"/>
              <a:pPr/>
              <a:t>25-8-2020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A09AA5F-A7B4-4129-BE34-6605F47712F3}" type="datetimeFigureOut">
              <a:rPr lang="nl-NL" smtClean="0"/>
              <a:pPr/>
              <a:t>25-8-2020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A09AA5F-A7B4-4129-BE34-6605F47712F3}" type="datetimeFigureOut">
              <a:rPr lang="nl-NL" smtClean="0"/>
              <a:pPr/>
              <a:t>25-8-2020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D76FDEF-AB48-4CAC-9C7B-046D0CED0D9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9AA5F-A7B4-4129-BE34-6605F47712F3}" type="datetimeFigureOut">
              <a:rPr lang="nl-NL" smtClean="0"/>
              <a:pPr/>
              <a:t>25-8-2020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6FDEF-AB48-4CAC-9C7B-046D0CED0D9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Zuur base titratie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Concentratie bepaling</a:t>
            </a:r>
          </a:p>
          <a:p>
            <a:pPr lvl="1"/>
            <a:r>
              <a:rPr lang="nl-NL" dirty="0" smtClean="0"/>
              <a:t>Onbekende oplossing zuur</a:t>
            </a:r>
          </a:p>
          <a:p>
            <a:pPr lvl="2"/>
            <a:r>
              <a:rPr lang="nl-NL" dirty="0" smtClean="0"/>
              <a:t>Nodig bekende basische oplossing</a:t>
            </a:r>
          </a:p>
          <a:p>
            <a:pPr lvl="1"/>
            <a:r>
              <a:rPr lang="nl-NL" dirty="0" smtClean="0"/>
              <a:t>Onbekende oplossing basisch</a:t>
            </a:r>
          </a:p>
          <a:p>
            <a:pPr lvl="2"/>
            <a:r>
              <a:rPr lang="nl-NL" dirty="0" smtClean="0"/>
              <a:t>Nodig bekende zure oplossing</a:t>
            </a:r>
          </a:p>
          <a:p>
            <a:pPr lvl="1"/>
            <a:r>
              <a:rPr lang="nl-NL" dirty="0" smtClean="0"/>
              <a:t>Je voegt net zolang bekende oplossing toe tot de oplossing neutraal is</a:t>
            </a:r>
          </a:p>
          <a:p>
            <a:pPr lvl="2"/>
            <a:r>
              <a:rPr lang="nl-NL" dirty="0" smtClean="0"/>
              <a:t>Reactie	H</a:t>
            </a:r>
            <a:r>
              <a:rPr lang="nl-NL" baseline="-25000" dirty="0" smtClean="0"/>
              <a:t>3</a:t>
            </a:r>
            <a:r>
              <a:rPr lang="nl-NL" dirty="0" smtClean="0"/>
              <a:t>O</a:t>
            </a:r>
            <a:r>
              <a:rPr lang="nl-NL" baseline="30000" dirty="0" smtClean="0"/>
              <a:t>+</a:t>
            </a:r>
            <a:r>
              <a:rPr lang="nl-NL" dirty="0" smtClean="0"/>
              <a:t>  + OH</a:t>
            </a:r>
            <a:r>
              <a:rPr lang="nl-NL" baseline="30000" dirty="0" smtClean="0"/>
              <a:t>-</a:t>
            </a:r>
            <a:r>
              <a:rPr lang="nl-NL" dirty="0" smtClean="0"/>
              <a:t>             2H</a:t>
            </a:r>
            <a:r>
              <a:rPr lang="nl-NL" baseline="-25000" dirty="0" smtClean="0"/>
              <a:t>2</a:t>
            </a:r>
            <a:r>
              <a:rPr lang="nl-NL" dirty="0" smtClean="0"/>
              <a:t>O</a:t>
            </a:r>
          </a:p>
          <a:p>
            <a:pPr lvl="1"/>
            <a:r>
              <a:rPr lang="nl-NL" dirty="0" smtClean="0"/>
              <a:t>Nu geldt</a:t>
            </a:r>
          </a:p>
          <a:p>
            <a:pPr lvl="2"/>
            <a:r>
              <a:rPr lang="nl-NL" dirty="0" smtClean="0"/>
              <a:t>Toegevoegde hoeveelheid is gelijk aan aanwezige hoeveelheid  </a:t>
            </a:r>
          </a:p>
          <a:p>
            <a:pPr lvl="2"/>
            <a:r>
              <a:rPr lang="nl-NL" dirty="0" smtClean="0"/>
              <a:t>Dus mol OH</a:t>
            </a:r>
            <a:r>
              <a:rPr lang="nl-NL" baseline="30000" dirty="0" smtClean="0"/>
              <a:t>-</a:t>
            </a:r>
            <a:r>
              <a:rPr lang="nl-NL" dirty="0" smtClean="0"/>
              <a:t>   = mol H</a:t>
            </a:r>
            <a:r>
              <a:rPr lang="nl-NL" baseline="-25000" dirty="0" smtClean="0"/>
              <a:t>3</a:t>
            </a:r>
            <a:r>
              <a:rPr lang="nl-NL" dirty="0" smtClean="0"/>
              <a:t>O</a:t>
            </a:r>
            <a:r>
              <a:rPr lang="nl-NL" baseline="30000" dirty="0" smtClean="0"/>
              <a:t>+</a:t>
            </a:r>
            <a:endParaRPr lang="nl-NL" dirty="0" smtClean="0"/>
          </a:p>
          <a:p>
            <a:pPr lvl="1"/>
            <a:endParaRPr lang="nl-NL" dirty="0" smtClean="0"/>
          </a:p>
        </p:txBody>
      </p:sp>
      <p:cxnSp>
        <p:nvCxnSpPr>
          <p:cNvPr id="5" name="Rechte verbindingslijn met pijl 4"/>
          <p:cNvCxnSpPr/>
          <p:nvPr/>
        </p:nvCxnSpPr>
        <p:spPr>
          <a:xfrm>
            <a:off x="4716016" y="4365104"/>
            <a:ext cx="504056"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Rechthoek 5"/>
          <p:cNvSpPr/>
          <p:nvPr/>
        </p:nvSpPr>
        <p:spPr>
          <a:xfrm>
            <a:off x="3203848" y="4293096"/>
            <a:ext cx="2952328"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4" fill="hold" grpId="0" nodeType="clickEffect">
                                  <p:stCondLst>
                                    <p:cond delay="0"/>
                                  </p:stCondLst>
                                  <p:childTnLst>
                                    <p:animEffect transition="out" filter="wipe(down)">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Zuur base titratie</a:t>
            </a:r>
            <a:endParaRPr lang="nl-NL" dirty="0"/>
          </a:p>
        </p:txBody>
      </p:sp>
      <p:sp>
        <p:nvSpPr>
          <p:cNvPr id="3" name="Tijdelijke aanduiding voor inhoud 2"/>
          <p:cNvSpPr>
            <a:spLocks noGrp="1"/>
          </p:cNvSpPr>
          <p:nvPr>
            <p:ph idx="1"/>
          </p:nvPr>
        </p:nvSpPr>
        <p:spPr/>
        <p:txBody>
          <a:bodyPr>
            <a:normAutofit/>
          </a:bodyPr>
          <a:lstStyle/>
          <a:p>
            <a:r>
              <a:rPr lang="nl-NL" dirty="0" smtClean="0"/>
              <a:t>Bepaling equivalentie punt</a:t>
            </a:r>
          </a:p>
          <a:p>
            <a:pPr lvl="1">
              <a:buNone/>
            </a:pPr>
            <a:r>
              <a:rPr lang="nl-NL" smtClean="0"/>
              <a:t>= Punt </a:t>
            </a:r>
            <a:r>
              <a:rPr lang="nl-NL" dirty="0" smtClean="0"/>
              <a:t>waar de oplossing neutraal </a:t>
            </a:r>
            <a:r>
              <a:rPr lang="nl-NL" smtClean="0"/>
              <a:t>is </a:t>
            </a:r>
            <a:endParaRPr lang="nl-NL" dirty="0" smtClean="0"/>
          </a:p>
          <a:p>
            <a:r>
              <a:rPr lang="nl-NL" dirty="0" smtClean="0"/>
              <a:t>Indicator voor bepaling equivalentie punt</a:t>
            </a:r>
          </a:p>
          <a:p>
            <a:r>
              <a:rPr lang="nl-NL" dirty="0" err="1" smtClean="0"/>
              <a:t>pH</a:t>
            </a:r>
            <a:r>
              <a:rPr lang="nl-NL" dirty="0" smtClean="0"/>
              <a:t> curve  </a:t>
            </a:r>
          </a:p>
          <a:p>
            <a:pPr lvl="1"/>
            <a:r>
              <a:rPr lang="nl-NL" dirty="0" smtClean="0"/>
              <a:t>Omslagpunt in steile gedeelte van de curve</a:t>
            </a:r>
          </a:p>
          <a:p>
            <a:r>
              <a:rPr lang="nl-NL" dirty="0" smtClean="0"/>
              <a:t>Titratie zoutzuur met natronloog</a:t>
            </a:r>
          </a:p>
          <a:p>
            <a:pPr lvl="1"/>
            <a:r>
              <a:rPr lang="nl-NL" dirty="0" err="1" smtClean="0"/>
              <a:t>fenoftaleïne</a:t>
            </a:r>
            <a:endParaRPr lang="nl-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Zuur base titratie</a:t>
            </a:r>
            <a:endParaRPr lang="nl-NL" dirty="0"/>
          </a:p>
        </p:txBody>
      </p:sp>
      <p:sp>
        <p:nvSpPr>
          <p:cNvPr id="5" name="Tijdelijke aanduiding voor inhoud 4"/>
          <p:cNvSpPr>
            <a:spLocks noGrp="1"/>
          </p:cNvSpPr>
          <p:nvPr>
            <p:ph idx="1"/>
          </p:nvPr>
        </p:nvSpPr>
        <p:spPr/>
        <p:txBody>
          <a:bodyPr/>
          <a:lstStyle/>
          <a:p>
            <a:r>
              <a:rPr lang="nl-NL" dirty="0" smtClean="0"/>
              <a:t>Methode om concentratie bepalingen te doen</a:t>
            </a:r>
          </a:p>
          <a:p>
            <a:pPr lvl="1"/>
            <a:r>
              <a:rPr lang="nl-NL" dirty="0" smtClean="0"/>
              <a:t>Nodig</a:t>
            </a:r>
          </a:p>
          <a:p>
            <a:pPr lvl="2"/>
            <a:r>
              <a:rPr lang="nl-NL" dirty="0" smtClean="0"/>
              <a:t>Bekende oplossing zuur/ base</a:t>
            </a:r>
          </a:p>
          <a:p>
            <a:pPr lvl="2"/>
            <a:r>
              <a:rPr lang="nl-NL" dirty="0" smtClean="0"/>
              <a:t>Onbekende oplossing base / zuur</a:t>
            </a:r>
          </a:p>
          <a:p>
            <a:pPr lvl="2"/>
            <a:r>
              <a:rPr lang="nl-NL" dirty="0" smtClean="0"/>
              <a:t>Indicator</a:t>
            </a:r>
          </a:p>
          <a:p>
            <a:pPr lvl="2"/>
            <a:r>
              <a:rPr lang="nl-NL" dirty="0" smtClean="0"/>
              <a:t>Meetpipet</a:t>
            </a:r>
          </a:p>
          <a:p>
            <a:pPr lvl="2"/>
            <a:r>
              <a:rPr lang="nl-NL" dirty="0" smtClean="0"/>
              <a:t>Buret</a:t>
            </a:r>
          </a:p>
          <a:p>
            <a:pPr lvl="2"/>
            <a:r>
              <a:rPr lang="nl-NL" dirty="0" smtClean="0"/>
              <a:t>Reactievat</a:t>
            </a:r>
          </a:p>
          <a:p>
            <a:pPr lvl="2"/>
            <a:r>
              <a:rPr lang="nl-NL" dirty="0" smtClean="0"/>
              <a:t>water</a:t>
            </a:r>
          </a:p>
          <a:p>
            <a:pPr lvl="2"/>
            <a:endParaRPr lang="nl-NL" dirty="0" smtClean="0"/>
          </a:p>
          <a:p>
            <a:pPr lvl="2"/>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Zuurbase titratie</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Hoe doe je dat</a:t>
            </a:r>
          </a:p>
          <a:p>
            <a:pPr lvl="1"/>
            <a:r>
              <a:rPr lang="nl-NL" dirty="0" smtClean="0"/>
              <a:t>Spoel je pipet voor met de onbekende oplossing (3x)</a:t>
            </a:r>
          </a:p>
          <a:p>
            <a:pPr lvl="1"/>
            <a:r>
              <a:rPr lang="nl-NL" dirty="0" smtClean="0"/>
              <a:t>Meet een bepaalde hoeveelheid onbekende oplossing af met je pipet en breng over in reactievat.</a:t>
            </a:r>
            <a:r>
              <a:rPr lang="nl-NL" dirty="0"/>
              <a:t> </a:t>
            </a:r>
            <a:r>
              <a:rPr lang="nl-NL" dirty="0" smtClean="0"/>
              <a:t>Voeg een druppel indicator toe.</a:t>
            </a:r>
          </a:p>
          <a:p>
            <a:pPr lvl="1"/>
            <a:r>
              <a:rPr lang="nl-NL" dirty="0" smtClean="0"/>
              <a:t>Spoel je buret om met de bekende oplossing (3x) en vul de buret. Sluit pipetpunt aan op buret en druppel een beetje vloeistof uit de buret zodat de pipetpunt gevuld is.</a:t>
            </a:r>
          </a:p>
          <a:p>
            <a:pPr lvl="1"/>
            <a:r>
              <a:rPr lang="nl-NL" dirty="0" smtClean="0"/>
              <a:t>Lees beginstand af van buret.</a:t>
            </a:r>
          </a:p>
          <a:p>
            <a:pPr lvl="1"/>
            <a:r>
              <a:rPr lang="nl-NL" dirty="0" smtClean="0"/>
              <a:t>Druppel net zolang vloeistof toe tot de oplossing van kleur veranderd en lees de eindstand af van de buret.</a:t>
            </a:r>
          </a:p>
          <a:p>
            <a:pPr lvl="1"/>
            <a:r>
              <a:rPr lang="nl-NL" dirty="0" smtClean="0"/>
              <a:t>Bereken de hoeveelheid toegevoegde ml oplossing</a:t>
            </a:r>
          </a:p>
          <a:p>
            <a:pPr lvl="1"/>
            <a:r>
              <a:rPr lang="nl-NL" dirty="0" smtClean="0"/>
              <a:t>Bereken de concentratie van de onbekende oplossing</a:t>
            </a:r>
          </a:p>
          <a:p>
            <a:pPr lvl="1"/>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Zuurbase titratie</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Berekening</a:t>
            </a:r>
          </a:p>
          <a:p>
            <a:pPr lvl="1"/>
            <a:r>
              <a:rPr lang="nl-NL" dirty="0" smtClean="0"/>
              <a:t>Je heb nu een aantal gegevens</a:t>
            </a:r>
          </a:p>
          <a:p>
            <a:pPr lvl="2"/>
            <a:r>
              <a:rPr lang="nl-NL" dirty="0" smtClean="0"/>
              <a:t>Aantal ml (a) onbekende oplossing</a:t>
            </a:r>
          </a:p>
          <a:p>
            <a:pPr lvl="2"/>
            <a:r>
              <a:rPr lang="nl-NL" dirty="0" smtClean="0"/>
              <a:t>Aantal ml (b) bekende oplossing</a:t>
            </a:r>
          </a:p>
          <a:p>
            <a:pPr lvl="2"/>
            <a:r>
              <a:rPr lang="nl-NL" dirty="0" smtClean="0"/>
              <a:t>Molariteit bekende oplossing</a:t>
            </a:r>
          </a:p>
          <a:p>
            <a:pPr lvl="1"/>
            <a:r>
              <a:rPr lang="nl-NL" dirty="0"/>
              <a:t> </a:t>
            </a:r>
            <a:r>
              <a:rPr lang="nl-NL" dirty="0" smtClean="0"/>
              <a:t> </a:t>
            </a:r>
            <a:r>
              <a:rPr lang="nl-NL" dirty="0" err="1" smtClean="0"/>
              <a:t>mmol</a:t>
            </a:r>
            <a:r>
              <a:rPr lang="nl-NL" dirty="0" smtClean="0"/>
              <a:t> toegevoegd :</a:t>
            </a:r>
          </a:p>
          <a:p>
            <a:pPr lvl="2"/>
            <a:r>
              <a:rPr lang="nl-NL" dirty="0" smtClean="0"/>
              <a:t>Aantal </a:t>
            </a:r>
            <a:r>
              <a:rPr lang="nl-NL" dirty="0" err="1" smtClean="0"/>
              <a:t>mmol</a:t>
            </a:r>
            <a:r>
              <a:rPr lang="nl-NL" dirty="0" smtClean="0"/>
              <a:t> = Molariteit </a:t>
            </a:r>
            <a:r>
              <a:rPr lang="nl-NL" dirty="0" smtClean="0">
                <a:latin typeface="Arial"/>
                <a:cs typeface="Arial"/>
              </a:rPr>
              <a:t>● aantal ml (b)</a:t>
            </a:r>
          </a:p>
          <a:p>
            <a:pPr lvl="2"/>
            <a:r>
              <a:rPr lang="nl-NL" dirty="0" smtClean="0">
                <a:latin typeface="Arial"/>
                <a:cs typeface="Arial"/>
              </a:rPr>
              <a:t>Aantal </a:t>
            </a:r>
            <a:r>
              <a:rPr lang="nl-NL" dirty="0" err="1" smtClean="0">
                <a:latin typeface="Arial"/>
                <a:cs typeface="Arial"/>
              </a:rPr>
              <a:t>mmol</a:t>
            </a:r>
            <a:r>
              <a:rPr lang="nl-NL" dirty="0" smtClean="0">
                <a:latin typeface="Arial"/>
                <a:cs typeface="Arial"/>
              </a:rPr>
              <a:t> toegevoegd = aantal </a:t>
            </a:r>
            <a:r>
              <a:rPr lang="nl-NL" dirty="0" err="1" smtClean="0">
                <a:latin typeface="Arial"/>
                <a:cs typeface="Arial"/>
              </a:rPr>
              <a:t>mmol</a:t>
            </a:r>
            <a:r>
              <a:rPr lang="nl-NL" dirty="0" smtClean="0">
                <a:latin typeface="Arial"/>
                <a:cs typeface="Arial"/>
              </a:rPr>
              <a:t> aanwezig</a:t>
            </a:r>
            <a:br>
              <a:rPr lang="nl-NL" dirty="0" smtClean="0">
                <a:latin typeface="Arial"/>
                <a:cs typeface="Arial"/>
              </a:rPr>
            </a:br>
            <a:endParaRPr lang="nl-NL" dirty="0" smtClean="0">
              <a:latin typeface="Arial"/>
              <a:cs typeface="Arial"/>
            </a:endParaRPr>
          </a:p>
          <a:p>
            <a:pPr lvl="3"/>
            <a:r>
              <a:rPr lang="nl-NL" dirty="0" smtClean="0">
                <a:latin typeface="Arial"/>
                <a:cs typeface="Arial"/>
              </a:rPr>
              <a:t>Concentratie = </a:t>
            </a:r>
            <a:endParaRPr lang="nl-NL" dirty="0" smtClean="0"/>
          </a:p>
          <a:p>
            <a:pPr lvl="2"/>
            <a:endParaRPr lang="nl-NL" dirty="0" smtClean="0"/>
          </a:p>
          <a:p>
            <a:pPr lvl="2"/>
            <a:endParaRPr lang="nl-NL" dirty="0"/>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nl-NL"/>
          </a:p>
        </p:txBody>
      </p:sp>
      <p:pic>
        <p:nvPicPr>
          <p:cNvPr id="9" name="Afbeelding 8" descr="titratie berekening.png"/>
          <p:cNvPicPr>
            <a:picLocks noChangeAspect="1"/>
          </p:cNvPicPr>
          <p:nvPr/>
        </p:nvPicPr>
        <p:blipFill>
          <a:blip r:embed="rId2" cstate="print"/>
          <a:stretch>
            <a:fillRect/>
          </a:stretch>
        </p:blipFill>
        <p:spPr>
          <a:xfrm>
            <a:off x="3995936" y="5157192"/>
            <a:ext cx="4699628" cy="58516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Voor de titratie van 10,0 ml zoutzuuroplossing hebben we 6,73 ml  0,672 M natriumhydroxide oplossing nodig</a:t>
            </a:r>
          </a:p>
          <a:p>
            <a:r>
              <a:rPr lang="nl-NL" dirty="0" smtClean="0">
                <a:latin typeface="+mj-lt"/>
              </a:rPr>
              <a:t>6,73  </a:t>
            </a:r>
            <a:r>
              <a:rPr lang="nl-NL" dirty="0" smtClean="0">
                <a:latin typeface="+mj-lt"/>
                <a:cs typeface="Arial"/>
              </a:rPr>
              <a:t>● 0,672 = 4,522 </a:t>
            </a:r>
            <a:r>
              <a:rPr lang="nl-NL" dirty="0" err="1" smtClean="0">
                <a:latin typeface="+mj-lt"/>
                <a:cs typeface="Arial"/>
              </a:rPr>
              <a:t>mmol</a:t>
            </a:r>
            <a:r>
              <a:rPr lang="nl-NL" dirty="0" smtClean="0">
                <a:latin typeface="+mj-lt"/>
                <a:cs typeface="Arial"/>
              </a:rPr>
              <a:t> OH</a:t>
            </a:r>
            <a:r>
              <a:rPr lang="nl-NL" baseline="30000" dirty="0" smtClean="0">
                <a:latin typeface="+mj-lt"/>
                <a:cs typeface="Arial"/>
              </a:rPr>
              <a:t>-</a:t>
            </a:r>
            <a:endParaRPr lang="nl-NL" dirty="0" smtClean="0">
              <a:latin typeface="+mj-lt"/>
              <a:cs typeface="Arial"/>
            </a:endParaRPr>
          </a:p>
          <a:p>
            <a:r>
              <a:rPr lang="nl-NL" dirty="0" smtClean="0">
                <a:latin typeface="+mj-lt"/>
                <a:cs typeface="Arial"/>
              </a:rPr>
              <a:t>Dus ook 4,522 </a:t>
            </a:r>
            <a:r>
              <a:rPr lang="nl-NL" dirty="0" err="1" smtClean="0">
                <a:latin typeface="+mj-lt"/>
                <a:cs typeface="Arial"/>
              </a:rPr>
              <a:t>mmol</a:t>
            </a:r>
            <a:r>
              <a:rPr lang="nl-NL" dirty="0" smtClean="0">
                <a:latin typeface="+mj-lt"/>
                <a:cs typeface="Arial"/>
              </a:rPr>
              <a:t> H</a:t>
            </a:r>
            <a:r>
              <a:rPr lang="nl-NL" baseline="30000" dirty="0" smtClean="0">
                <a:latin typeface="+mj-lt"/>
                <a:cs typeface="Arial"/>
              </a:rPr>
              <a:t>+</a:t>
            </a:r>
          </a:p>
          <a:p>
            <a:pPr lvl="4"/>
            <a:endParaRPr lang="nl-NL" dirty="0" smtClean="0">
              <a:latin typeface="Arial"/>
              <a:cs typeface="Arial"/>
            </a:endParaRPr>
          </a:p>
          <a:p>
            <a:r>
              <a:rPr lang="nl-NL" dirty="0" smtClean="0">
                <a:latin typeface="+mj-lt"/>
                <a:cs typeface="Arial"/>
              </a:rPr>
              <a:t>Concentratie</a:t>
            </a:r>
            <a:r>
              <a:rPr lang="nl-NL" dirty="0" smtClean="0">
                <a:latin typeface="Arial"/>
                <a:cs typeface="Arial"/>
              </a:rPr>
              <a:t> =</a:t>
            </a:r>
          </a:p>
          <a:p>
            <a:pPr>
              <a:buNone/>
            </a:pPr>
            <a:r>
              <a:rPr lang="nl-NL" dirty="0" smtClean="0">
                <a:latin typeface="Arial"/>
                <a:cs typeface="Arial"/>
              </a:rPr>
              <a:t>         		</a:t>
            </a:r>
          </a:p>
          <a:p>
            <a:pPr>
              <a:buNone/>
            </a:pPr>
            <a:r>
              <a:rPr lang="nl-NL" dirty="0" smtClean="0">
                <a:latin typeface="Arial"/>
                <a:cs typeface="Arial"/>
              </a:rPr>
              <a:t>                        = 0,452 M</a:t>
            </a:r>
            <a:endParaRPr lang="nl-NL" dirty="0"/>
          </a:p>
        </p:txBody>
      </p:sp>
      <p:sp>
        <p:nvSpPr>
          <p:cNvPr id="5" name="Tekstvak 4"/>
          <p:cNvSpPr txBox="1"/>
          <p:nvPr/>
        </p:nvSpPr>
        <p:spPr>
          <a:xfrm>
            <a:off x="3707904" y="4221088"/>
            <a:ext cx="2376264" cy="1077218"/>
          </a:xfrm>
          <a:prstGeom prst="rect">
            <a:avLst/>
          </a:prstGeom>
          <a:noFill/>
        </p:spPr>
        <p:txBody>
          <a:bodyPr wrap="square" rtlCol="0">
            <a:spAutoFit/>
          </a:bodyPr>
          <a:lstStyle/>
          <a:p>
            <a:r>
              <a:rPr lang="nl-NL" dirty="0" smtClean="0"/>
              <a:t>  </a:t>
            </a:r>
            <a:r>
              <a:rPr lang="nl-NL" sz="3200" dirty="0" smtClean="0"/>
              <a:t>4,522</a:t>
            </a:r>
          </a:p>
          <a:p>
            <a:r>
              <a:rPr lang="nl-NL" sz="3200" dirty="0" smtClean="0"/>
              <a:t>  10,0</a:t>
            </a:r>
            <a:endParaRPr lang="nl-NL" sz="3200" dirty="0"/>
          </a:p>
        </p:txBody>
      </p:sp>
      <p:cxnSp>
        <p:nvCxnSpPr>
          <p:cNvPr id="7" name="Rechte verbindingslijn 6"/>
          <p:cNvCxnSpPr/>
          <p:nvPr/>
        </p:nvCxnSpPr>
        <p:spPr>
          <a:xfrm>
            <a:off x="3995936" y="4797152"/>
            <a:ext cx="7485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286</Words>
  <Application>Microsoft Office PowerPoint</Application>
  <PresentationFormat>Diavoorstelling (4:3)</PresentationFormat>
  <Paragraphs>58</Paragraphs>
  <Slides>6</Slides>
  <Notes>0</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Office-thema</vt:lpstr>
      <vt:lpstr>Zuur base titratie</vt:lpstr>
      <vt:lpstr>Zuur base titratie</vt:lpstr>
      <vt:lpstr>Zuur base titratie</vt:lpstr>
      <vt:lpstr>Zuurbase titratie</vt:lpstr>
      <vt:lpstr>Zuurbase titratie</vt:lpstr>
      <vt:lpstr>voorbeeld</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Zuur base titratie</dc:title>
  <dc:creator>Nelly Andela</dc:creator>
  <cp:lastModifiedBy>Nelly Andela</cp:lastModifiedBy>
  <cp:revision>15</cp:revision>
  <dcterms:created xsi:type="dcterms:W3CDTF">2016-05-31T10:23:51Z</dcterms:created>
  <dcterms:modified xsi:type="dcterms:W3CDTF">2020-08-25T08:09:52Z</dcterms:modified>
</cp:coreProperties>
</file>