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7F9EF-28FF-44CE-ADB5-C20A0D0BF12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0CF5E-694E-486A-8A7E-E727183E90B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 opstellen </a:t>
            </a:r>
            <a:r>
              <a:rPr lang="nl-NL" dirty="0" smtClean="0"/>
              <a:t>halfvergelijking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Het </a:t>
            </a:r>
            <a:r>
              <a:rPr lang="nl-NL" dirty="0" err="1" smtClean="0"/>
              <a:t>chloraat</a:t>
            </a:r>
            <a:r>
              <a:rPr lang="nl-NL" dirty="0" smtClean="0"/>
              <a:t> ion (ClO</a:t>
            </a:r>
            <a:r>
              <a:rPr lang="nl-NL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nl-NL" dirty="0"/>
              <a:t>) kan met  een </a:t>
            </a:r>
            <a:r>
              <a:rPr lang="nl-NL" dirty="0" err="1" smtClean="0"/>
              <a:t>redoxreactie</a:t>
            </a:r>
            <a:r>
              <a:rPr lang="nl-NL" dirty="0" smtClean="0"/>
              <a:t>   </a:t>
            </a:r>
            <a:r>
              <a:rPr lang="nl-NL" dirty="0"/>
              <a:t>omgezet worden </a:t>
            </a:r>
            <a:r>
              <a:rPr lang="nl-NL" dirty="0" smtClean="0"/>
              <a:t>i</a:t>
            </a:r>
            <a:r>
              <a:rPr lang="nl-NL" dirty="0" smtClean="0"/>
              <a:t>n Cl</a:t>
            </a:r>
            <a:r>
              <a:rPr lang="nl-NL" baseline="30000" dirty="0" smtClean="0">
                <a:sym typeface="Symbol"/>
              </a:rPr>
              <a:t></a:t>
            </a:r>
            <a:r>
              <a:rPr lang="nl-NL" dirty="0"/>
              <a:t>. </a:t>
            </a:r>
            <a:r>
              <a:rPr lang="nl-NL" dirty="0" smtClean="0"/>
              <a:t>i</a:t>
            </a:r>
            <a:r>
              <a:rPr lang="nl-NL" dirty="0" smtClean="0"/>
              <a:t>n </a:t>
            </a:r>
            <a:r>
              <a:rPr lang="nl-NL" dirty="0"/>
              <a:t>deze </a:t>
            </a:r>
            <a:r>
              <a:rPr lang="nl-NL" dirty="0" smtClean="0"/>
              <a:t>vergelijking </a:t>
            </a:r>
            <a:r>
              <a:rPr lang="nl-NL" dirty="0"/>
              <a:t>komen ook nog de hulpdeeltjes H</a:t>
            </a:r>
            <a:r>
              <a:rPr lang="nl-NL" baseline="30000" dirty="0"/>
              <a:t>+</a:t>
            </a:r>
            <a:r>
              <a:rPr lang="nl-NL" dirty="0"/>
              <a:t> en H</a:t>
            </a:r>
            <a:r>
              <a:rPr lang="nl-NL" baseline="-25000" dirty="0"/>
              <a:t>2</a:t>
            </a:r>
            <a:r>
              <a:rPr lang="nl-NL" dirty="0"/>
              <a:t>O voor</a:t>
            </a:r>
          </a:p>
          <a:p>
            <a:r>
              <a:rPr lang="nl-NL" dirty="0" smtClean="0"/>
              <a:t>Basis</a:t>
            </a:r>
            <a:r>
              <a:rPr lang="nl-NL" dirty="0" smtClean="0"/>
              <a:t>		</a:t>
            </a:r>
            <a:r>
              <a:rPr lang="nl-NL" dirty="0" smtClean="0"/>
              <a:t>Cl</a:t>
            </a:r>
            <a:r>
              <a:rPr lang="nl-NL" dirty="0" smtClean="0"/>
              <a:t>O</a:t>
            </a:r>
            <a:r>
              <a:rPr lang="nl-NL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nl-NL" dirty="0"/>
              <a:t>  </a:t>
            </a:r>
            <a:r>
              <a:rPr lang="nl-NL" dirty="0">
                <a:sym typeface="Symbol"/>
              </a:rPr>
              <a:t></a:t>
            </a:r>
            <a:r>
              <a:rPr lang="nl-NL" dirty="0"/>
              <a:t>  </a:t>
            </a:r>
            <a:r>
              <a:rPr lang="nl-NL" dirty="0" smtClean="0"/>
              <a:t>Cl</a:t>
            </a:r>
            <a:r>
              <a:rPr lang="nl-NL" baseline="30000" dirty="0" smtClean="0">
                <a:sym typeface="Symbol"/>
              </a:rPr>
              <a:t></a:t>
            </a:r>
            <a:endParaRPr lang="nl-NL" dirty="0"/>
          </a:p>
          <a:p>
            <a:r>
              <a:rPr lang="nl-NL" dirty="0" smtClean="0"/>
              <a:t>Hulpdeeltjes	</a:t>
            </a:r>
            <a:r>
              <a:rPr lang="en-GB" dirty="0" smtClean="0"/>
              <a:t>ClO</a:t>
            </a:r>
            <a:r>
              <a:rPr lang="en-GB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 H</a:t>
            </a:r>
            <a:r>
              <a:rPr lang="en-GB" baseline="30000" dirty="0"/>
              <a:t>+</a:t>
            </a:r>
            <a:r>
              <a:rPr lang="en-GB" dirty="0"/>
              <a:t>  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</a:t>
            </a:r>
            <a:r>
              <a:rPr lang="en-GB" dirty="0" err="1" smtClean="0"/>
              <a:t>Cl</a:t>
            </a:r>
            <a:r>
              <a:rPr lang="nl-NL" baseline="30000" dirty="0" smtClean="0">
                <a:sym typeface="Symbol"/>
              </a:rPr>
              <a:t></a:t>
            </a:r>
            <a:r>
              <a:rPr lang="en-GB" dirty="0" smtClean="0"/>
              <a:t> </a:t>
            </a:r>
            <a:r>
              <a:rPr lang="en-GB" dirty="0"/>
              <a:t>+  H</a:t>
            </a:r>
            <a:r>
              <a:rPr lang="en-GB" baseline="-25000" dirty="0"/>
              <a:t>2</a:t>
            </a:r>
            <a:r>
              <a:rPr lang="en-GB" dirty="0"/>
              <a:t>O</a:t>
            </a:r>
            <a:endParaRPr lang="nl-NL" dirty="0"/>
          </a:p>
          <a:p>
            <a:r>
              <a:rPr lang="nl-NL" dirty="0" smtClean="0"/>
              <a:t>Massabalans	</a:t>
            </a:r>
            <a:r>
              <a:rPr lang="en-GB" dirty="0" smtClean="0"/>
              <a:t>ClO</a:t>
            </a:r>
            <a:r>
              <a:rPr lang="en-GB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+ 6H</a:t>
            </a:r>
            <a:r>
              <a:rPr lang="en-GB" baseline="30000" dirty="0"/>
              <a:t>+</a:t>
            </a:r>
            <a:r>
              <a:rPr lang="en-GB" dirty="0"/>
              <a:t>  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</a:t>
            </a:r>
            <a:r>
              <a:rPr lang="en-GB" dirty="0" err="1" smtClean="0"/>
              <a:t>Cl</a:t>
            </a:r>
            <a:r>
              <a:rPr lang="nl-NL" baseline="30000" dirty="0" smtClean="0">
                <a:sym typeface="Symbol"/>
              </a:rPr>
              <a:t></a:t>
            </a:r>
            <a:r>
              <a:rPr lang="en-GB" dirty="0" smtClean="0"/>
              <a:t> </a:t>
            </a:r>
            <a:r>
              <a:rPr lang="en-GB" dirty="0"/>
              <a:t>+ 3 H</a:t>
            </a:r>
            <a:r>
              <a:rPr lang="en-GB" baseline="-25000" dirty="0"/>
              <a:t>2</a:t>
            </a:r>
            <a:r>
              <a:rPr lang="en-GB" dirty="0"/>
              <a:t>O</a:t>
            </a:r>
            <a:endParaRPr lang="nl-NL" dirty="0"/>
          </a:p>
          <a:p>
            <a:r>
              <a:rPr lang="nl-NL" dirty="0" smtClean="0"/>
              <a:t>Ladingbalans</a:t>
            </a:r>
            <a:r>
              <a:rPr lang="nl-NL" dirty="0" smtClean="0"/>
              <a:t>	</a:t>
            </a:r>
            <a:r>
              <a:rPr lang="en-GB" dirty="0" smtClean="0"/>
              <a:t>ClO</a:t>
            </a:r>
            <a:r>
              <a:rPr lang="en-GB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</a:t>
            </a:r>
            <a:r>
              <a:rPr lang="en-GB" dirty="0" smtClean="0"/>
              <a:t>+ </a:t>
            </a:r>
            <a:r>
              <a:rPr lang="en-GB" dirty="0"/>
              <a:t>6H</a:t>
            </a:r>
            <a:r>
              <a:rPr lang="en-GB" baseline="30000" dirty="0"/>
              <a:t>+</a:t>
            </a:r>
            <a:r>
              <a:rPr lang="en-GB" dirty="0"/>
              <a:t>  + </a:t>
            </a:r>
            <a:r>
              <a:rPr lang="en-GB" dirty="0" smtClean="0"/>
              <a:t>6e</a:t>
            </a:r>
            <a:r>
              <a:rPr lang="en-GB" baseline="30000" dirty="0">
                <a:sym typeface="Symbol"/>
              </a:rPr>
              <a:t>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</a:t>
            </a:r>
            <a:r>
              <a:rPr lang="en-GB" dirty="0" err="1" smtClean="0"/>
              <a:t>Cl</a:t>
            </a:r>
            <a:r>
              <a:rPr lang="nl-NL" baseline="30000" dirty="0" smtClean="0">
                <a:sym typeface="Symbol"/>
              </a:rPr>
              <a:t></a:t>
            </a:r>
            <a:r>
              <a:rPr lang="en-GB" dirty="0" smtClean="0"/>
              <a:t> </a:t>
            </a:r>
            <a:r>
              <a:rPr lang="en-GB" dirty="0"/>
              <a:t>+ 3 H</a:t>
            </a:r>
            <a:r>
              <a:rPr lang="en-GB" baseline="-25000" dirty="0"/>
              <a:t>2</a:t>
            </a:r>
            <a:r>
              <a:rPr lang="en-GB" dirty="0"/>
              <a:t>O</a:t>
            </a:r>
            <a:endParaRPr lang="nl-NL" dirty="0"/>
          </a:p>
          <a:p>
            <a:pPr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3275856" y="3717032"/>
            <a:ext cx="259228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203848" y="4221088"/>
            <a:ext cx="432048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275856" y="4869160"/>
            <a:ext cx="482453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131840" y="5373216"/>
            <a:ext cx="547260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smtClean="0"/>
              <a:t>Halfvergelijking </a:t>
            </a:r>
            <a:r>
              <a:rPr lang="nl-NL" sz="3200" dirty="0" smtClean="0"/>
              <a:t>in </a:t>
            </a:r>
            <a:r>
              <a:rPr lang="nl-NL" sz="3200" dirty="0" smtClean="0"/>
              <a:t>neutraal of </a:t>
            </a:r>
            <a:r>
              <a:rPr lang="nl-NL" sz="3200" dirty="0" smtClean="0"/>
              <a:t>basische </a:t>
            </a:r>
            <a:r>
              <a:rPr lang="nl-NL" sz="3200" dirty="0" err="1" smtClean="0"/>
              <a:t>millieu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Dan </a:t>
            </a:r>
            <a:r>
              <a:rPr lang="en-GB" dirty="0" err="1" smtClean="0"/>
              <a:t>hulpdeeltjes</a:t>
            </a:r>
            <a:r>
              <a:rPr lang="en-GB" dirty="0" smtClean="0"/>
              <a:t> </a:t>
            </a:r>
            <a:r>
              <a:rPr lang="en-GB" dirty="0" err="1" smtClean="0"/>
              <a:t>niet</a:t>
            </a:r>
            <a:r>
              <a:rPr lang="en-GB" dirty="0" smtClean="0"/>
              <a:t> </a:t>
            </a:r>
            <a:r>
              <a:rPr lang="en-GB" dirty="0"/>
              <a:t>H</a:t>
            </a:r>
            <a:r>
              <a:rPr lang="nl-NL" baseline="30000" dirty="0"/>
              <a:t>+ </a:t>
            </a:r>
            <a:r>
              <a:rPr lang="nl-NL" dirty="0"/>
              <a:t> en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O  </a:t>
            </a:r>
            <a:r>
              <a:rPr lang="nl-NL" dirty="0"/>
              <a:t>maar </a:t>
            </a:r>
            <a:r>
              <a:rPr lang="nl-NL" dirty="0" smtClean="0"/>
              <a:t>OH</a:t>
            </a:r>
            <a:r>
              <a:rPr lang="nl-NL" baseline="30000" dirty="0" smtClean="0"/>
              <a:t>─</a:t>
            </a:r>
            <a:r>
              <a:rPr lang="nl-NL" dirty="0" smtClean="0"/>
              <a:t> en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r>
              <a:rPr lang="nl-NL" dirty="0"/>
              <a:t> </a:t>
            </a:r>
          </a:p>
          <a:p>
            <a:pPr>
              <a:buNone/>
            </a:pPr>
            <a:r>
              <a:rPr lang="en-GB" dirty="0" smtClean="0"/>
              <a:t>		</a:t>
            </a:r>
            <a:r>
              <a:rPr lang="en-GB" dirty="0" smtClean="0"/>
              <a:t>ClO</a:t>
            </a:r>
            <a:r>
              <a:rPr lang="en-GB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+ 6H</a:t>
            </a:r>
            <a:r>
              <a:rPr lang="en-GB" baseline="30000" dirty="0"/>
              <a:t>+</a:t>
            </a:r>
            <a:r>
              <a:rPr lang="en-GB" dirty="0"/>
              <a:t>  + </a:t>
            </a:r>
            <a:r>
              <a:rPr lang="en-GB" dirty="0" smtClean="0"/>
              <a:t>6e</a:t>
            </a:r>
            <a:r>
              <a:rPr lang="en-GB" baseline="30000" dirty="0">
                <a:sym typeface="Symbol"/>
              </a:rPr>
              <a:t>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</a:t>
            </a:r>
            <a:r>
              <a:rPr lang="en-GB" dirty="0" err="1" smtClean="0"/>
              <a:t>Cl</a:t>
            </a:r>
            <a:r>
              <a:rPr lang="nl-NL" baseline="30000" dirty="0" smtClean="0">
                <a:sym typeface="Symbol"/>
              </a:rPr>
              <a:t></a:t>
            </a:r>
            <a:r>
              <a:rPr lang="en-GB" dirty="0" smtClean="0"/>
              <a:t> </a:t>
            </a:r>
            <a:r>
              <a:rPr lang="en-GB" dirty="0"/>
              <a:t>+ 3 H</a:t>
            </a:r>
            <a:r>
              <a:rPr lang="en-GB" baseline="-25000" dirty="0"/>
              <a:t>2</a:t>
            </a:r>
            <a:r>
              <a:rPr lang="en-GB" dirty="0"/>
              <a:t>O</a:t>
            </a:r>
            <a:endParaRPr lang="nl-NL" dirty="0"/>
          </a:p>
          <a:p>
            <a:r>
              <a:rPr lang="nl-NL" dirty="0" smtClean="0"/>
              <a:t>Voeg aan </a:t>
            </a:r>
            <a:r>
              <a:rPr lang="nl-NL" dirty="0" smtClean="0"/>
              <a:t>beide </a:t>
            </a:r>
            <a:r>
              <a:rPr lang="nl-NL" dirty="0" smtClean="0"/>
              <a:t>kanten OH</a:t>
            </a:r>
            <a:r>
              <a:rPr lang="nl-NL" baseline="30000" dirty="0" smtClean="0"/>
              <a:t>─</a:t>
            </a:r>
            <a:r>
              <a:rPr lang="nl-NL" dirty="0" smtClean="0"/>
              <a:t>  toe zodat </a:t>
            </a:r>
            <a:r>
              <a:rPr lang="en-GB" dirty="0" smtClean="0"/>
              <a:t>H</a:t>
            </a:r>
            <a:r>
              <a:rPr lang="nl-NL" baseline="30000" dirty="0" smtClean="0"/>
              <a:t>+ </a:t>
            </a:r>
            <a:r>
              <a:rPr lang="nl-NL" dirty="0" smtClean="0"/>
              <a:t>water wordt </a:t>
            </a:r>
          </a:p>
          <a:p>
            <a:pPr lvl="1"/>
            <a:r>
              <a:rPr lang="nl-NL" dirty="0" smtClean="0"/>
              <a:t>Dus toevoegen 6 OH</a:t>
            </a:r>
            <a:r>
              <a:rPr lang="nl-NL" baseline="30000" dirty="0" smtClean="0"/>
              <a:t>─</a:t>
            </a:r>
            <a:r>
              <a:rPr lang="nl-NL" dirty="0" smtClean="0"/>
              <a:t> </a:t>
            </a:r>
          </a:p>
          <a:p>
            <a:pPr lvl="2"/>
            <a:r>
              <a:rPr lang="en-GB" dirty="0" smtClean="0"/>
              <a:t>ClO</a:t>
            </a:r>
            <a:r>
              <a:rPr lang="en-GB" baseline="-25000" dirty="0" smtClean="0"/>
              <a:t>3</a:t>
            </a:r>
            <a:r>
              <a:rPr lang="nl-NL" baseline="30000" dirty="0">
                <a:sym typeface="Symbol"/>
              </a:rPr>
              <a:t></a:t>
            </a:r>
            <a:r>
              <a:rPr lang="en-GB" dirty="0"/>
              <a:t>  + </a:t>
            </a:r>
            <a:r>
              <a:rPr lang="en-GB" dirty="0" smtClean="0"/>
              <a:t>6 H</a:t>
            </a:r>
            <a:r>
              <a:rPr lang="en-GB" baseline="-25000" dirty="0" smtClean="0"/>
              <a:t>2</a:t>
            </a:r>
            <a:r>
              <a:rPr lang="en-GB" dirty="0" smtClean="0"/>
              <a:t>O  </a:t>
            </a:r>
            <a:r>
              <a:rPr lang="en-GB" dirty="0"/>
              <a:t>+ </a:t>
            </a:r>
            <a:r>
              <a:rPr lang="en-GB" dirty="0" smtClean="0"/>
              <a:t>6e</a:t>
            </a:r>
            <a:r>
              <a:rPr lang="en-GB" baseline="30000" dirty="0">
                <a:sym typeface="Symbol"/>
              </a:rPr>
              <a:t></a:t>
            </a:r>
            <a:r>
              <a:rPr lang="nl-NL" dirty="0">
                <a:sym typeface="Symbol"/>
              </a:rPr>
              <a:t></a:t>
            </a:r>
            <a:r>
              <a:rPr lang="en-GB" dirty="0"/>
              <a:t>  </a:t>
            </a:r>
            <a:r>
              <a:rPr lang="en-GB" dirty="0" err="1" smtClean="0"/>
              <a:t>Cl</a:t>
            </a:r>
            <a:r>
              <a:rPr lang="nl-NL" baseline="30000" dirty="0" smtClean="0">
                <a:sym typeface="Symbol"/>
              </a:rPr>
              <a:t></a:t>
            </a:r>
            <a:r>
              <a:rPr lang="en-GB" dirty="0" smtClean="0"/>
              <a:t> </a:t>
            </a:r>
            <a:r>
              <a:rPr lang="en-GB" dirty="0"/>
              <a:t>+ 3 </a:t>
            </a:r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O </a:t>
            </a:r>
            <a:r>
              <a:rPr lang="nl-NL" dirty="0" smtClean="0"/>
              <a:t>+ 6 OH</a:t>
            </a:r>
            <a:r>
              <a:rPr lang="nl-NL" baseline="30000" dirty="0" smtClean="0"/>
              <a:t>─</a:t>
            </a:r>
            <a:r>
              <a:rPr lang="nl-NL" dirty="0" smtClean="0"/>
              <a:t> </a:t>
            </a:r>
          </a:p>
          <a:p>
            <a:pPr lvl="2">
              <a:buNone/>
            </a:pPr>
            <a:r>
              <a:rPr lang="nl-NL" dirty="0" smtClean="0"/>
              <a:t>Corrigeren </a:t>
            </a:r>
            <a:r>
              <a:rPr lang="nl-NL" dirty="0" smtClean="0"/>
              <a:t>voor </a:t>
            </a:r>
            <a:r>
              <a:rPr lang="nl-NL" dirty="0" smtClean="0"/>
              <a:t>gelijke </a:t>
            </a:r>
            <a:r>
              <a:rPr lang="nl-NL" dirty="0" smtClean="0"/>
              <a:t>deeltjes geeft</a:t>
            </a:r>
          </a:p>
          <a:p>
            <a:pPr lvl="3">
              <a:buNone/>
            </a:pPr>
            <a:r>
              <a:rPr lang="en-GB" sz="2400" dirty="0" smtClean="0"/>
              <a:t>ClO</a:t>
            </a:r>
            <a:r>
              <a:rPr lang="en-GB" sz="2400" baseline="-25000" dirty="0" smtClean="0"/>
              <a:t>3</a:t>
            </a:r>
            <a:r>
              <a:rPr lang="nl-NL" sz="2400" baseline="30000" dirty="0" smtClean="0">
                <a:sym typeface="Symbol"/>
              </a:rPr>
              <a:t></a:t>
            </a:r>
            <a:r>
              <a:rPr lang="en-GB" sz="2400" dirty="0" smtClean="0"/>
              <a:t>  + 3 H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O  + 6e</a:t>
            </a:r>
            <a:r>
              <a:rPr lang="en-GB" sz="2400" baseline="30000" dirty="0" smtClean="0">
                <a:sym typeface="Symbol"/>
              </a:rPr>
              <a:t></a:t>
            </a:r>
            <a:r>
              <a:rPr lang="nl-NL" sz="2400" dirty="0" smtClean="0">
                <a:sym typeface="Symbol"/>
              </a:rPr>
              <a:t></a:t>
            </a:r>
            <a:r>
              <a:rPr lang="en-GB" sz="2400" dirty="0" smtClean="0"/>
              <a:t>  </a:t>
            </a:r>
            <a:r>
              <a:rPr lang="en-GB" sz="2400" dirty="0" err="1" smtClean="0"/>
              <a:t>Cl</a:t>
            </a:r>
            <a:r>
              <a:rPr lang="nl-NL" sz="2400" baseline="30000" dirty="0" smtClean="0">
                <a:sym typeface="Symbol"/>
              </a:rPr>
              <a:t></a:t>
            </a:r>
            <a:r>
              <a:rPr lang="en-GB" sz="2400" dirty="0" smtClean="0"/>
              <a:t> </a:t>
            </a:r>
            <a:r>
              <a:rPr lang="nl-NL" sz="2400" dirty="0" smtClean="0"/>
              <a:t>+ 6 OH</a:t>
            </a:r>
            <a:r>
              <a:rPr lang="nl-NL" sz="2400" baseline="30000" dirty="0" smtClean="0"/>
              <a:t>─</a:t>
            </a:r>
            <a:r>
              <a:rPr lang="nl-NL" sz="2400" dirty="0" smtClean="0"/>
              <a:t> </a:t>
            </a:r>
          </a:p>
          <a:p>
            <a:pPr lvl="2"/>
            <a:endParaRPr lang="nl-NL" sz="3200" dirty="0"/>
          </a:p>
          <a:p>
            <a:pPr lvl="1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52</Words>
  <Application>Microsoft Office PowerPoint</Application>
  <PresentationFormat>Diavoorstelling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Zelf opstellen halfvergelijking</vt:lpstr>
      <vt:lpstr>Halfvergelijking in neutraal of basische millieu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Zelf opstellen halfvergelijking</dc:title>
  <dc:creator>Nelly Andela</dc:creator>
  <cp:lastModifiedBy>Nelly Andela</cp:lastModifiedBy>
  <cp:revision>5</cp:revision>
  <dcterms:created xsi:type="dcterms:W3CDTF">2015-09-23T20:23:19Z</dcterms:created>
  <dcterms:modified xsi:type="dcterms:W3CDTF">2018-06-06T08:22:04Z</dcterms:modified>
</cp:coreProperties>
</file>