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AB1C0-55BD-41C8-9013-EB5C30541A31}" type="datetimeFigureOut">
              <a:rPr lang="nl-NL" smtClean="0"/>
              <a:pPr/>
              <a:t>4-11-2021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3675C-6C64-40C1-AC88-D3DD216401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AB1C0-55BD-41C8-9013-EB5C30541A31}" type="datetimeFigureOut">
              <a:rPr lang="nl-NL" smtClean="0"/>
              <a:pPr/>
              <a:t>4-11-2021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3675C-6C64-40C1-AC88-D3DD216401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AB1C0-55BD-41C8-9013-EB5C30541A31}" type="datetimeFigureOut">
              <a:rPr lang="nl-NL" smtClean="0"/>
              <a:pPr/>
              <a:t>4-11-2021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3675C-6C64-40C1-AC88-D3DD216401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AB1C0-55BD-41C8-9013-EB5C30541A31}" type="datetimeFigureOut">
              <a:rPr lang="nl-NL" smtClean="0"/>
              <a:pPr/>
              <a:t>4-11-2021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3675C-6C64-40C1-AC88-D3DD216401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AB1C0-55BD-41C8-9013-EB5C30541A31}" type="datetimeFigureOut">
              <a:rPr lang="nl-NL" smtClean="0"/>
              <a:pPr/>
              <a:t>4-11-2021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3675C-6C64-40C1-AC88-D3DD216401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AB1C0-55BD-41C8-9013-EB5C30541A31}" type="datetimeFigureOut">
              <a:rPr lang="nl-NL" smtClean="0"/>
              <a:pPr/>
              <a:t>4-11-2021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3675C-6C64-40C1-AC88-D3DD216401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AB1C0-55BD-41C8-9013-EB5C30541A31}" type="datetimeFigureOut">
              <a:rPr lang="nl-NL" smtClean="0"/>
              <a:pPr/>
              <a:t>4-11-2021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3675C-6C64-40C1-AC88-D3DD216401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AB1C0-55BD-41C8-9013-EB5C30541A31}" type="datetimeFigureOut">
              <a:rPr lang="nl-NL" smtClean="0"/>
              <a:pPr/>
              <a:t>4-11-2021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3675C-6C64-40C1-AC88-D3DD216401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AB1C0-55BD-41C8-9013-EB5C30541A31}" type="datetimeFigureOut">
              <a:rPr lang="nl-NL" smtClean="0"/>
              <a:pPr/>
              <a:t>4-11-2021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3675C-6C64-40C1-AC88-D3DD216401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AB1C0-55BD-41C8-9013-EB5C30541A31}" type="datetimeFigureOut">
              <a:rPr lang="nl-NL" smtClean="0"/>
              <a:pPr/>
              <a:t>4-11-2021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3675C-6C64-40C1-AC88-D3DD216401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AB1C0-55BD-41C8-9013-EB5C30541A31}" type="datetimeFigureOut">
              <a:rPr lang="nl-NL" smtClean="0"/>
              <a:pPr/>
              <a:t>4-11-2021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3675C-6C64-40C1-AC88-D3DD216401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AB1C0-55BD-41C8-9013-EB5C30541A31}" type="datetimeFigureOut">
              <a:rPr lang="nl-NL" smtClean="0"/>
              <a:pPr/>
              <a:t>4-11-2021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3675C-6C64-40C1-AC88-D3DD216401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792088"/>
          </a:xfrm>
        </p:spPr>
        <p:txBody>
          <a:bodyPr/>
          <a:lstStyle/>
          <a:p>
            <a:r>
              <a:rPr lang="nl-NL" dirty="0" smtClean="0"/>
              <a:t>Zuren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700808"/>
            <a:ext cx="6400800" cy="393799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nl-NL" dirty="0" err="1" smtClean="0"/>
              <a:t>pH</a:t>
            </a:r>
            <a:r>
              <a:rPr lang="nl-NL" dirty="0" smtClean="0"/>
              <a:t> schaal   </a:t>
            </a:r>
          </a:p>
          <a:p>
            <a:pPr algn="l"/>
            <a:r>
              <a:rPr lang="nl-NL" dirty="0"/>
              <a:t>	</a:t>
            </a:r>
            <a:r>
              <a:rPr lang="nl-NL" dirty="0" smtClean="0"/>
              <a:t>0-14</a:t>
            </a:r>
          </a:p>
          <a:p>
            <a:pPr algn="l"/>
            <a:r>
              <a:rPr lang="nl-NL" dirty="0" smtClean="0"/>
              <a:t>Zuur 		</a:t>
            </a:r>
          </a:p>
          <a:p>
            <a:pPr algn="l"/>
            <a:r>
              <a:rPr lang="nl-NL" dirty="0"/>
              <a:t>	</a:t>
            </a:r>
            <a:r>
              <a:rPr lang="nl-NL" dirty="0" smtClean="0"/>
              <a:t>	</a:t>
            </a:r>
            <a:r>
              <a:rPr lang="nl-NL" dirty="0" err="1" smtClean="0"/>
              <a:t>pH</a:t>
            </a:r>
            <a:r>
              <a:rPr lang="nl-NL" dirty="0" smtClean="0"/>
              <a:t> &lt; 7</a:t>
            </a:r>
          </a:p>
          <a:p>
            <a:pPr algn="l"/>
            <a:r>
              <a:rPr lang="nl-NL" dirty="0" smtClean="0"/>
              <a:t>Neutraal 	</a:t>
            </a:r>
          </a:p>
          <a:p>
            <a:pPr algn="l"/>
            <a:r>
              <a:rPr lang="nl-NL" dirty="0"/>
              <a:t>	</a:t>
            </a:r>
            <a:r>
              <a:rPr lang="nl-NL" dirty="0" smtClean="0"/>
              <a:t>	</a:t>
            </a:r>
            <a:r>
              <a:rPr lang="nl-NL" dirty="0" err="1" smtClean="0"/>
              <a:t>pH</a:t>
            </a:r>
            <a:r>
              <a:rPr lang="nl-NL" dirty="0" smtClean="0"/>
              <a:t> = 7 </a:t>
            </a:r>
          </a:p>
          <a:p>
            <a:pPr algn="l"/>
            <a:r>
              <a:rPr lang="nl-NL" dirty="0" smtClean="0"/>
              <a:t>basische  	</a:t>
            </a:r>
          </a:p>
          <a:p>
            <a:pPr algn="l"/>
            <a:r>
              <a:rPr lang="nl-NL" dirty="0"/>
              <a:t>	</a:t>
            </a:r>
            <a:r>
              <a:rPr lang="nl-NL" dirty="0" smtClean="0"/>
              <a:t>	</a:t>
            </a:r>
            <a:r>
              <a:rPr lang="nl-NL" dirty="0" err="1" smtClean="0"/>
              <a:t>pH</a:t>
            </a:r>
            <a:r>
              <a:rPr lang="nl-NL" dirty="0" smtClean="0"/>
              <a:t> &gt; 7</a:t>
            </a:r>
          </a:p>
          <a:p>
            <a:pPr algn="l"/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Zuren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Indicatoren	</a:t>
            </a:r>
          </a:p>
          <a:p>
            <a:pPr lvl="1"/>
            <a:r>
              <a:rPr lang="nl-NL" dirty="0" smtClean="0"/>
              <a:t>tabel 52</a:t>
            </a:r>
          </a:p>
          <a:p>
            <a:pPr lvl="2"/>
            <a:r>
              <a:rPr lang="nl-NL" dirty="0" smtClean="0"/>
              <a:t>Ondergrens</a:t>
            </a:r>
          </a:p>
          <a:p>
            <a:pPr lvl="3"/>
            <a:r>
              <a:rPr lang="nl-NL" dirty="0" err="1" smtClean="0"/>
              <a:t>pH</a:t>
            </a:r>
            <a:r>
              <a:rPr lang="nl-NL" dirty="0" smtClean="0"/>
              <a:t> lager dan zure kleur</a:t>
            </a:r>
          </a:p>
          <a:p>
            <a:pPr lvl="2"/>
            <a:r>
              <a:rPr lang="nl-NL" dirty="0" smtClean="0"/>
              <a:t>Bovengrens</a:t>
            </a:r>
          </a:p>
          <a:p>
            <a:pPr lvl="3"/>
            <a:r>
              <a:rPr lang="nl-NL" dirty="0" err="1" smtClean="0"/>
              <a:t>pH</a:t>
            </a:r>
            <a:r>
              <a:rPr lang="nl-NL" dirty="0" smtClean="0"/>
              <a:t> hoger dan basische kleur</a:t>
            </a:r>
          </a:p>
          <a:p>
            <a:pPr lvl="2"/>
            <a:r>
              <a:rPr lang="nl-NL" dirty="0" smtClean="0"/>
              <a:t>Omslagtraject</a:t>
            </a:r>
          </a:p>
          <a:p>
            <a:pPr lvl="3"/>
            <a:r>
              <a:rPr lang="nl-NL" dirty="0" err="1" smtClean="0"/>
              <a:t>pH</a:t>
            </a:r>
            <a:r>
              <a:rPr lang="nl-NL" dirty="0" smtClean="0"/>
              <a:t> tussen ondergrens en bovengrens</a:t>
            </a:r>
          </a:p>
          <a:p>
            <a:pPr lvl="4"/>
            <a:r>
              <a:rPr lang="nl-NL" dirty="0" smtClean="0"/>
              <a:t>mengkleur</a:t>
            </a:r>
          </a:p>
          <a:p>
            <a:pPr lvl="3">
              <a:buNone/>
            </a:pPr>
            <a:endParaRPr lang="nl-NL" dirty="0"/>
          </a:p>
          <a:p>
            <a:pPr lvl="3">
              <a:buNone/>
            </a:pPr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Zuren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Oplossingen</a:t>
            </a:r>
          </a:p>
          <a:p>
            <a:pPr lvl="1"/>
            <a:r>
              <a:rPr lang="nl-NL" dirty="0" smtClean="0"/>
              <a:t>Bevatten H</a:t>
            </a:r>
            <a:r>
              <a:rPr lang="nl-NL" baseline="30000" dirty="0" smtClean="0"/>
              <a:t>+</a:t>
            </a:r>
            <a:r>
              <a:rPr lang="nl-NL" dirty="0" smtClean="0"/>
              <a:t>   of  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endParaRPr lang="nl-NL" dirty="0" smtClean="0"/>
          </a:p>
          <a:p>
            <a:r>
              <a:rPr lang="nl-NL" dirty="0" smtClean="0"/>
              <a:t>Zuur</a:t>
            </a:r>
          </a:p>
          <a:p>
            <a:pPr lvl="1"/>
            <a:r>
              <a:rPr lang="nl-NL" dirty="0" smtClean="0"/>
              <a:t>Protonen donor </a:t>
            </a:r>
            <a:endParaRPr lang="nl-NL" dirty="0"/>
          </a:p>
          <a:p>
            <a:pPr lvl="1"/>
            <a:endParaRPr lang="nl-NL" dirty="0"/>
          </a:p>
          <a:p>
            <a:r>
              <a:rPr lang="nl-NL" dirty="0" smtClean="0"/>
              <a:t>Voorbeeld  oplossen </a:t>
            </a:r>
            <a:r>
              <a:rPr lang="nl-NL" dirty="0" err="1" smtClean="0"/>
              <a:t>HCl</a:t>
            </a:r>
            <a:endParaRPr lang="nl-NL" dirty="0" smtClean="0"/>
          </a:p>
          <a:p>
            <a:pPr lvl="1"/>
            <a:r>
              <a:rPr lang="nl-NL" dirty="0" err="1" smtClean="0"/>
              <a:t>HCl</a:t>
            </a:r>
            <a:r>
              <a:rPr lang="nl-NL" dirty="0" smtClean="0"/>
              <a:t>  + H</a:t>
            </a:r>
            <a:r>
              <a:rPr lang="nl-NL" baseline="-25000" dirty="0" smtClean="0"/>
              <a:t>2</a:t>
            </a:r>
            <a:r>
              <a:rPr lang="nl-NL" dirty="0" smtClean="0"/>
              <a:t>O  		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  + Cl</a:t>
            </a:r>
            <a:r>
              <a:rPr lang="nl-NL" baseline="30000" dirty="0" smtClean="0"/>
              <a:t>-</a:t>
            </a:r>
            <a:endParaRPr lang="nl-NL" dirty="0" smtClean="0"/>
          </a:p>
          <a:p>
            <a:endParaRPr lang="nl-NL" dirty="0" smtClean="0"/>
          </a:p>
          <a:p>
            <a:pPr lvl="1">
              <a:buNone/>
            </a:pPr>
            <a:endParaRPr lang="nl-NL" dirty="0" smtClean="0"/>
          </a:p>
          <a:p>
            <a:pPr lvl="1"/>
            <a:endParaRPr lang="nl-NL" dirty="0" smtClean="0"/>
          </a:p>
          <a:p>
            <a:pPr lvl="1"/>
            <a:endParaRPr lang="nl-NL" dirty="0"/>
          </a:p>
        </p:txBody>
      </p:sp>
      <p:cxnSp>
        <p:nvCxnSpPr>
          <p:cNvPr id="5" name="Rechte verbindingslijn met pijl 4"/>
          <p:cNvCxnSpPr/>
          <p:nvPr/>
        </p:nvCxnSpPr>
        <p:spPr>
          <a:xfrm>
            <a:off x="2987824" y="5229200"/>
            <a:ext cx="57606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hthoek 5"/>
          <p:cNvSpPr/>
          <p:nvPr/>
        </p:nvSpPr>
        <p:spPr>
          <a:xfrm>
            <a:off x="4067944" y="4869160"/>
            <a:ext cx="2016224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nl-NL" dirty="0" smtClean="0"/>
              <a:t>Zuren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	</a:t>
            </a:r>
          </a:p>
          <a:p>
            <a:pPr>
              <a:buNone/>
            </a:pPr>
            <a:r>
              <a:rPr lang="nl-NL" dirty="0" smtClean="0"/>
              <a:t>       namen en formules			</a:t>
            </a:r>
          </a:p>
          <a:p>
            <a:pPr>
              <a:buNone/>
            </a:pPr>
            <a:r>
              <a:rPr lang="nl-NL" dirty="0" smtClean="0"/>
              <a:t>				</a:t>
            </a:r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1212304" y="2780928"/>
          <a:ext cx="6888088" cy="2592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1464"/>
                <a:gridCol w="1944216"/>
                <a:gridCol w="1512168"/>
                <a:gridCol w="2160240"/>
              </a:tblGrid>
              <a:tr h="432048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1403648" y="278092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Zuur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4572000" y="278092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nl-NL" b="1" dirty="0" err="1" smtClean="0"/>
              <a:t>Zuurrestion</a:t>
            </a:r>
            <a:endParaRPr lang="nl-NL" b="1" dirty="0" smtClean="0"/>
          </a:p>
        </p:txBody>
      </p:sp>
      <p:sp>
        <p:nvSpPr>
          <p:cNvPr id="8" name="Tekstvak 7"/>
          <p:cNvSpPr txBox="1"/>
          <p:nvPr/>
        </p:nvSpPr>
        <p:spPr>
          <a:xfrm>
            <a:off x="1403648" y="320368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/>
              <a:t>HCl</a:t>
            </a:r>
            <a:r>
              <a:rPr lang="nl-NL" dirty="0" smtClean="0"/>
              <a:t> (g)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4860032" y="328498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Cl</a:t>
            </a:r>
            <a:r>
              <a:rPr lang="nl-NL" baseline="30000" dirty="0" smtClean="0"/>
              <a:t>-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1403648" y="364502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/>
              <a:t>HBr</a:t>
            </a:r>
            <a:r>
              <a:rPr lang="nl-NL" dirty="0" smtClean="0"/>
              <a:t>(g)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4932040" y="364502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Br</a:t>
            </a:r>
            <a:r>
              <a:rPr lang="nl-NL" baseline="30000" dirty="0" smtClean="0"/>
              <a:t>-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1403648" y="414908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HI(g)</a:t>
            </a:r>
            <a:endParaRPr lang="nl-NL" dirty="0"/>
          </a:p>
        </p:txBody>
      </p:sp>
      <p:sp>
        <p:nvSpPr>
          <p:cNvPr id="13" name="Tekstvak 12"/>
          <p:cNvSpPr txBox="1"/>
          <p:nvPr/>
        </p:nvSpPr>
        <p:spPr>
          <a:xfrm>
            <a:off x="4932040" y="407707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I</a:t>
            </a:r>
            <a:r>
              <a:rPr lang="nl-NL" baseline="30000" dirty="0" smtClean="0"/>
              <a:t>-</a:t>
            </a:r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>
            <a:off x="1403648" y="450912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HNO</a:t>
            </a:r>
            <a:r>
              <a:rPr lang="nl-NL" baseline="-25000" dirty="0" smtClean="0"/>
              <a:t>3</a:t>
            </a:r>
            <a:r>
              <a:rPr lang="nl-NL" dirty="0" smtClean="0"/>
              <a:t>(l)</a:t>
            </a:r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4860032" y="45091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NO</a:t>
            </a:r>
            <a:r>
              <a:rPr lang="nl-NL" baseline="-25000" dirty="0" smtClean="0"/>
              <a:t>3</a:t>
            </a:r>
            <a:r>
              <a:rPr lang="nl-NL" dirty="0" smtClean="0"/>
              <a:t> </a:t>
            </a:r>
            <a:r>
              <a:rPr lang="nl-NL" baseline="30000" dirty="0" smtClean="0"/>
              <a:t>-</a:t>
            </a:r>
            <a:endParaRPr lang="nl-NL" dirty="0"/>
          </a:p>
        </p:txBody>
      </p:sp>
      <p:sp>
        <p:nvSpPr>
          <p:cNvPr id="17" name="Tekstvak 16"/>
          <p:cNvSpPr txBox="1"/>
          <p:nvPr/>
        </p:nvSpPr>
        <p:spPr>
          <a:xfrm>
            <a:off x="2699792" y="278092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Naam zuur</a:t>
            </a:r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>
            <a:off x="6012160" y="278092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Naam </a:t>
            </a:r>
            <a:r>
              <a:rPr lang="nl-NL" dirty="0" err="1" smtClean="0"/>
              <a:t>zuurrestion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>
            <a:off x="1403648" y="494116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H</a:t>
            </a:r>
            <a:r>
              <a:rPr lang="nl-NL" baseline="-25000" dirty="0" smtClean="0"/>
              <a:t>2</a:t>
            </a:r>
            <a:r>
              <a:rPr lang="nl-NL" dirty="0" smtClean="0"/>
              <a:t>SO</a:t>
            </a:r>
            <a:r>
              <a:rPr lang="nl-NL" baseline="-25000" dirty="0" smtClean="0"/>
              <a:t>4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4932040" y="493187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SO</a:t>
            </a:r>
            <a:r>
              <a:rPr lang="nl-NL" baseline="-25000" dirty="0" smtClean="0"/>
              <a:t>4</a:t>
            </a:r>
            <a:r>
              <a:rPr lang="nl-NL" baseline="30000" dirty="0" smtClean="0"/>
              <a:t>2-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2483768" y="328498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waterstofchloride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2483768" y="3645024"/>
            <a:ext cx="1870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waterstofbromide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2555776" y="407707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waterstofjodide</a:t>
            </a:r>
            <a:endParaRPr lang="nl-NL" dirty="0"/>
          </a:p>
        </p:txBody>
      </p:sp>
      <p:sp>
        <p:nvSpPr>
          <p:cNvPr id="24" name="Tekstvak 23"/>
          <p:cNvSpPr txBox="1"/>
          <p:nvPr/>
        </p:nvSpPr>
        <p:spPr>
          <a:xfrm>
            <a:off x="2555776" y="458112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salpeterzuur</a:t>
            </a:r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2699792" y="494116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zwavelzuur</a:t>
            </a:r>
            <a:endParaRPr lang="nl-NL" dirty="0"/>
          </a:p>
        </p:txBody>
      </p:sp>
      <p:sp>
        <p:nvSpPr>
          <p:cNvPr id="26" name="Tekstvak 25"/>
          <p:cNvSpPr txBox="1"/>
          <p:nvPr/>
        </p:nvSpPr>
        <p:spPr>
          <a:xfrm>
            <a:off x="6228184" y="320368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chloride</a:t>
            </a:r>
            <a:endParaRPr lang="nl-NL" dirty="0"/>
          </a:p>
        </p:txBody>
      </p:sp>
      <p:sp>
        <p:nvSpPr>
          <p:cNvPr id="27" name="Tekstvak 26"/>
          <p:cNvSpPr txBox="1"/>
          <p:nvPr/>
        </p:nvSpPr>
        <p:spPr>
          <a:xfrm>
            <a:off x="6228184" y="371703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bromide</a:t>
            </a:r>
            <a:endParaRPr lang="nl-NL" dirty="0"/>
          </a:p>
        </p:txBody>
      </p:sp>
      <p:sp>
        <p:nvSpPr>
          <p:cNvPr id="28" name="Tekstvak 27"/>
          <p:cNvSpPr txBox="1"/>
          <p:nvPr/>
        </p:nvSpPr>
        <p:spPr>
          <a:xfrm>
            <a:off x="6228184" y="407707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jodide</a:t>
            </a:r>
            <a:endParaRPr lang="nl-NL" dirty="0"/>
          </a:p>
        </p:txBody>
      </p:sp>
      <p:sp>
        <p:nvSpPr>
          <p:cNvPr id="29" name="Tekstvak 28"/>
          <p:cNvSpPr txBox="1"/>
          <p:nvPr/>
        </p:nvSpPr>
        <p:spPr>
          <a:xfrm>
            <a:off x="6228184" y="450912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nitraat</a:t>
            </a:r>
            <a:endParaRPr lang="nl-NL" dirty="0"/>
          </a:p>
        </p:txBody>
      </p:sp>
      <p:sp>
        <p:nvSpPr>
          <p:cNvPr id="30" name="Tekstvak 29"/>
          <p:cNvSpPr txBox="1"/>
          <p:nvPr/>
        </p:nvSpPr>
        <p:spPr>
          <a:xfrm>
            <a:off x="6300192" y="494116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sulfaat</a:t>
            </a:r>
            <a:endParaRPr lang="nl-NL" dirty="0"/>
          </a:p>
        </p:txBody>
      </p:sp>
      <p:sp>
        <p:nvSpPr>
          <p:cNvPr id="31" name="Tekstvak 30"/>
          <p:cNvSpPr txBox="1"/>
          <p:nvPr/>
        </p:nvSpPr>
        <p:spPr>
          <a:xfrm>
            <a:off x="1043608" y="5877272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Zwavelzuur   tweewaardig zuur  </a:t>
            </a:r>
          </a:p>
        </p:txBody>
      </p:sp>
      <p:sp>
        <p:nvSpPr>
          <p:cNvPr id="32" name="Tekstvak 31"/>
          <p:cNvSpPr txBox="1"/>
          <p:nvPr/>
        </p:nvSpPr>
        <p:spPr>
          <a:xfrm>
            <a:off x="1115616" y="6237312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Rest in deze tabel eenwaardige zuren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Basen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Oplossingen </a:t>
            </a:r>
          </a:p>
          <a:p>
            <a:pPr lvl="1"/>
            <a:r>
              <a:rPr lang="nl-NL" dirty="0" smtClean="0"/>
              <a:t>Bevatten OH</a:t>
            </a:r>
            <a:r>
              <a:rPr lang="nl-NL" baseline="30000" dirty="0" smtClean="0"/>
              <a:t>-</a:t>
            </a:r>
            <a:endParaRPr lang="nl-NL" dirty="0" smtClean="0"/>
          </a:p>
          <a:p>
            <a:r>
              <a:rPr lang="nl-NL" dirty="0" smtClean="0"/>
              <a:t>Base</a:t>
            </a:r>
          </a:p>
          <a:p>
            <a:pPr lvl="1"/>
            <a:r>
              <a:rPr lang="nl-NL" dirty="0" smtClean="0"/>
              <a:t>Protonen </a:t>
            </a:r>
            <a:r>
              <a:rPr lang="nl-NL" smtClean="0"/>
              <a:t>acceptor</a:t>
            </a:r>
            <a:endParaRPr lang="nl-NL" dirty="0" smtClean="0"/>
          </a:p>
          <a:p>
            <a:r>
              <a:rPr lang="nl-NL" dirty="0" smtClean="0"/>
              <a:t>Voorbeeld oplossen Na</a:t>
            </a:r>
            <a:r>
              <a:rPr lang="nl-NL" baseline="-25000" dirty="0" smtClean="0"/>
              <a:t>2</a:t>
            </a:r>
            <a:r>
              <a:rPr lang="nl-NL" dirty="0" smtClean="0"/>
              <a:t>O</a:t>
            </a:r>
          </a:p>
          <a:p>
            <a:pPr lvl="1"/>
            <a:r>
              <a:rPr lang="nl-NL" dirty="0" smtClean="0"/>
              <a:t>Bevat de base O</a:t>
            </a:r>
            <a:r>
              <a:rPr lang="nl-NL" baseline="30000" dirty="0" smtClean="0"/>
              <a:t>2-</a:t>
            </a:r>
            <a:endParaRPr lang="nl-NL" dirty="0" smtClean="0"/>
          </a:p>
          <a:p>
            <a:pPr lvl="1"/>
            <a:r>
              <a:rPr lang="nl-NL" dirty="0" smtClean="0"/>
              <a:t>Na</a:t>
            </a:r>
            <a:r>
              <a:rPr lang="nl-NL" baseline="-25000" dirty="0" smtClean="0"/>
              <a:t>2</a:t>
            </a:r>
            <a:r>
              <a:rPr lang="nl-NL" dirty="0" smtClean="0"/>
              <a:t>O  +  H</a:t>
            </a:r>
            <a:r>
              <a:rPr lang="nl-NL" baseline="-25000" dirty="0" smtClean="0"/>
              <a:t>2</a:t>
            </a:r>
            <a:r>
              <a:rPr lang="nl-NL" dirty="0" smtClean="0"/>
              <a:t>O              2Na</a:t>
            </a:r>
            <a:r>
              <a:rPr lang="nl-NL" baseline="30000" dirty="0" smtClean="0"/>
              <a:t>+</a:t>
            </a:r>
            <a:r>
              <a:rPr lang="nl-NL" dirty="0" smtClean="0"/>
              <a:t>     +    2OH</a:t>
            </a:r>
            <a:r>
              <a:rPr lang="nl-NL" baseline="30000" dirty="0" smtClean="0"/>
              <a:t>-</a:t>
            </a:r>
          </a:p>
          <a:p>
            <a:pPr lvl="1">
              <a:buNone/>
            </a:pPr>
            <a:endParaRPr lang="nl-NL" dirty="0" smtClean="0"/>
          </a:p>
        </p:txBody>
      </p:sp>
      <p:cxnSp>
        <p:nvCxnSpPr>
          <p:cNvPr id="5" name="Rechte verbindingslijn met pijl 4"/>
          <p:cNvCxnSpPr/>
          <p:nvPr/>
        </p:nvCxnSpPr>
        <p:spPr>
          <a:xfrm>
            <a:off x="3275856" y="5157192"/>
            <a:ext cx="86409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hthoek 5"/>
          <p:cNvSpPr/>
          <p:nvPr/>
        </p:nvSpPr>
        <p:spPr>
          <a:xfrm>
            <a:off x="4139952" y="4797152"/>
            <a:ext cx="2736304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r>
              <a:rPr lang="nl-NL" dirty="0" smtClean="0"/>
              <a:t>Basen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Namen en formules</a:t>
            </a:r>
          </a:p>
          <a:p>
            <a:endParaRPr lang="nl-NL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259632" y="2636912"/>
          <a:ext cx="5976664" cy="2286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2016224"/>
                <a:gridCol w="2736304"/>
              </a:tblGrid>
              <a:tr h="432048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kstvak 5"/>
          <p:cNvSpPr txBox="1"/>
          <p:nvPr/>
        </p:nvSpPr>
        <p:spPr>
          <a:xfrm>
            <a:off x="1691680" y="306896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OH</a:t>
            </a:r>
            <a:r>
              <a:rPr lang="nl-NL" baseline="30000" dirty="0" smtClean="0"/>
              <a:t>-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1475656" y="263691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formule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2915816" y="263691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naam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2915816" y="305966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hydroxide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4499992" y="2708920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Maximaal op te nemen H</a:t>
            </a:r>
            <a:r>
              <a:rPr lang="nl-NL" baseline="30000" dirty="0" smtClean="0"/>
              <a:t>+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4860032" y="305966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1763688" y="350100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</a:t>
            </a:r>
            <a:r>
              <a:rPr lang="nl-NL" baseline="30000" dirty="0" smtClean="0"/>
              <a:t>2-</a:t>
            </a:r>
            <a:endParaRPr lang="nl-NL" dirty="0"/>
          </a:p>
        </p:txBody>
      </p:sp>
      <p:sp>
        <p:nvSpPr>
          <p:cNvPr id="13" name="Tekstvak 12"/>
          <p:cNvSpPr txBox="1"/>
          <p:nvPr/>
        </p:nvSpPr>
        <p:spPr>
          <a:xfrm>
            <a:off x="2987824" y="342900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oxide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4860032" y="34197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2</a:t>
            </a:r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>
            <a:off x="1691680" y="386104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CO</a:t>
            </a:r>
            <a:r>
              <a:rPr lang="nl-NL" baseline="-25000" dirty="0" smtClean="0"/>
              <a:t>3</a:t>
            </a:r>
            <a:r>
              <a:rPr lang="nl-NL" baseline="30000" dirty="0" smtClean="0"/>
              <a:t>2-</a:t>
            </a:r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2915816" y="378904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carbonaat</a:t>
            </a:r>
            <a:endParaRPr lang="nl-NL" dirty="0"/>
          </a:p>
        </p:txBody>
      </p:sp>
      <p:sp>
        <p:nvSpPr>
          <p:cNvPr id="17" name="Tekstvak 16"/>
          <p:cNvSpPr txBox="1"/>
          <p:nvPr/>
        </p:nvSpPr>
        <p:spPr>
          <a:xfrm>
            <a:off x="4860032" y="37890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</a:t>
            </a:r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>
            <a:off x="1547664" y="422108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HCO</a:t>
            </a:r>
            <a:r>
              <a:rPr lang="nl-NL" baseline="-25000" dirty="0" smtClean="0"/>
              <a:t>3</a:t>
            </a:r>
            <a:r>
              <a:rPr lang="nl-NL" baseline="30000" dirty="0" smtClean="0"/>
              <a:t>-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>
            <a:off x="2483768" y="422108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waterstofcarbonaat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4860032" y="414908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1619672" y="458112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NH</a:t>
            </a:r>
            <a:r>
              <a:rPr lang="nl-NL" baseline="-25000" dirty="0" smtClean="0"/>
              <a:t>3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2915816" y="45091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ammoniak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4860032" y="450912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Triviale namen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Zoutzuur</a:t>
            </a:r>
          </a:p>
          <a:p>
            <a:pPr lvl="1"/>
            <a:r>
              <a:rPr lang="nl-NL" dirty="0" smtClean="0"/>
              <a:t>Oplossing </a:t>
            </a:r>
            <a:r>
              <a:rPr lang="nl-NL" dirty="0" err="1" smtClean="0"/>
              <a:t>HCl</a:t>
            </a:r>
            <a:endParaRPr lang="nl-NL" dirty="0" smtClean="0"/>
          </a:p>
          <a:p>
            <a:pPr lvl="2"/>
            <a:r>
              <a:rPr lang="nl-NL" dirty="0" smtClean="0"/>
              <a:t>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 (</a:t>
            </a:r>
            <a:r>
              <a:rPr lang="nl-NL" dirty="0" err="1" smtClean="0"/>
              <a:t>aq</a:t>
            </a:r>
            <a:r>
              <a:rPr lang="nl-NL" dirty="0" smtClean="0"/>
              <a:t>)  + Cl</a:t>
            </a:r>
            <a:r>
              <a:rPr lang="nl-NL" baseline="30000" dirty="0" smtClean="0"/>
              <a:t>- </a:t>
            </a:r>
            <a:r>
              <a:rPr lang="nl-NL" dirty="0" smtClean="0"/>
              <a:t>(</a:t>
            </a:r>
            <a:r>
              <a:rPr lang="nl-NL" dirty="0" err="1" smtClean="0"/>
              <a:t>aq</a:t>
            </a:r>
            <a:r>
              <a:rPr lang="nl-NL" dirty="0" smtClean="0"/>
              <a:t>) </a:t>
            </a:r>
          </a:p>
          <a:p>
            <a:r>
              <a:rPr lang="nl-NL" dirty="0" smtClean="0"/>
              <a:t>Natronloog</a:t>
            </a:r>
          </a:p>
          <a:p>
            <a:pPr lvl="1"/>
            <a:r>
              <a:rPr lang="nl-NL" dirty="0" smtClean="0"/>
              <a:t>Oplossing </a:t>
            </a:r>
            <a:r>
              <a:rPr lang="nl-NL" dirty="0" err="1" smtClean="0"/>
              <a:t>NaOH</a:t>
            </a:r>
            <a:endParaRPr lang="nl-NL" dirty="0" smtClean="0"/>
          </a:p>
          <a:p>
            <a:pPr lvl="2"/>
            <a:r>
              <a:rPr lang="nl-NL" dirty="0" smtClean="0"/>
              <a:t>Na</a:t>
            </a:r>
            <a:r>
              <a:rPr lang="nl-NL" baseline="30000" dirty="0" smtClean="0"/>
              <a:t>+</a:t>
            </a:r>
            <a:r>
              <a:rPr lang="nl-NL" dirty="0" smtClean="0"/>
              <a:t> (</a:t>
            </a:r>
            <a:r>
              <a:rPr lang="nl-NL" dirty="0" err="1" smtClean="0"/>
              <a:t>aq</a:t>
            </a:r>
            <a:r>
              <a:rPr lang="nl-NL" dirty="0" smtClean="0"/>
              <a:t>) +   OH</a:t>
            </a:r>
            <a:r>
              <a:rPr lang="nl-NL" baseline="30000" dirty="0" smtClean="0"/>
              <a:t>-</a:t>
            </a:r>
            <a:r>
              <a:rPr lang="nl-NL" dirty="0" smtClean="0"/>
              <a:t> (</a:t>
            </a:r>
            <a:r>
              <a:rPr lang="nl-NL" dirty="0" err="1" smtClean="0"/>
              <a:t>aq</a:t>
            </a:r>
            <a:r>
              <a:rPr lang="nl-NL" dirty="0" smtClean="0"/>
              <a:t>) </a:t>
            </a:r>
          </a:p>
          <a:p>
            <a:r>
              <a:rPr lang="nl-NL" dirty="0" smtClean="0"/>
              <a:t>Kaliloog</a:t>
            </a:r>
          </a:p>
          <a:p>
            <a:pPr lvl="1"/>
            <a:r>
              <a:rPr lang="nl-NL" dirty="0" smtClean="0"/>
              <a:t>Oplossing KOH</a:t>
            </a:r>
          </a:p>
          <a:p>
            <a:pPr lvl="2"/>
            <a:r>
              <a:rPr lang="nl-NL" dirty="0" smtClean="0"/>
              <a:t>K</a:t>
            </a:r>
            <a:r>
              <a:rPr lang="nl-NL" baseline="30000" dirty="0" smtClean="0"/>
              <a:t>+ </a:t>
            </a:r>
            <a:r>
              <a:rPr lang="nl-NL" dirty="0" smtClean="0"/>
              <a:t>(</a:t>
            </a:r>
            <a:r>
              <a:rPr lang="nl-NL" dirty="0" err="1" smtClean="0"/>
              <a:t>aq</a:t>
            </a:r>
            <a:r>
              <a:rPr lang="nl-NL" dirty="0" smtClean="0"/>
              <a:t>)</a:t>
            </a:r>
            <a:r>
              <a:rPr lang="nl-NL" baseline="30000" dirty="0" smtClean="0"/>
              <a:t> </a:t>
            </a:r>
            <a:r>
              <a:rPr lang="nl-NL" dirty="0" smtClean="0"/>
              <a:t>   +   OH</a:t>
            </a:r>
            <a:r>
              <a:rPr lang="nl-NL" baseline="30000" dirty="0" smtClean="0"/>
              <a:t>-</a:t>
            </a:r>
            <a:r>
              <a:rPr lang="nl-NL" dirty="0" smtClean="0"/>
              <a:t> (</a:t>
            </a:r>
            <a:r>
              <a:rPr lang="nl-NL" dirty="0" err="1" smtClean="0"/>
              <a:t>aq</a:t>
            </a:r>
            <a:r>
              <a:rPr lang="nl-NL" dirty="0" smtClean="0"/>
              <a:t>) </a:t>
            </a:r>
          </a:p>
          <a:p>
            <a:r>
              <a:rPr lang="nl-NL" dirty="0" smtClean="0"/>
              <a:t>Kalkwater</a:t>
            </a:r>
          </a:p>
          <a:p>
            <a:pPr lvl="1"/>
            <a:r>
              <a:rPr lang="nl-NL" dirty="0" smtClean="0"/>
              <a:t>Oplossing Ca(OH)</a:t>
            </a:r>
            <a:r>
              <a:rPr lang="nl-NL" baseline="-25000" dirty="0" smtClean="0"/>
              <a:t>2</a:t>
            </a:r>
            <a:endParaRPr lang="nl-NL" dirty="0" smtClean="0"/>
          </a:p>
          <a:p>
            <a:pPr lvl="2"/>
            <a:r>
              <a:rPr lang="nl-NL" dirty="0" smtClean="0"/>
              <a:t>Ca</a:t>
            </a:r>
            <a:r>
              <a:rPr lang="nl-NL" baseline="30000" dirty="0" smtClean="0"/>
              <a:t>2+ </a:t>
            </a:r>
            <a:r>
              <a:rPr lang="nl-NL" dirty="0" smtClean="0"/>
              <a:t>(</a:t>
            </a:r>
            <a:r>
              <a:rPr lang="nl-NL" dirty="0" err="1" smtClean="0"/>
              <a:t>aq</a:t>
            </a:r>
            <a:r>
              <a:rPr lang="nl-NL" dirty="0" smtClean="0"/>
              <a:t>)</a:t>
            </a:r>
            <a:r>
              <a:rPr lang="nl-NL" baseline="30000" dirty="0" smtClean="0"/>
              <a:t> </a:t>
            </a:r>
            <a:r>
              <a:rPr lang="nl-NL" dirty="0" smtClean="0"/>
              <a:t>   +   2OH</a:t>
            </a:r>
            <a:r>
              <a:rPr lang="nl-NL" baseline="30000" dirty="0" smtClean="0"/>
              <a:t>-</a:t>
            </a:r>
            <a:r>
              <a:rPr lang="nl-NL" dirty="0" smtClean="0"/>
              <a:t> (</a:t>
            </a:r>
            <a:r>
              <a:rPr lang="nl-NL" dirty="0" err="1" smtClean="0"/>
              <a:t>aq</a:t>
            </a:r>
            <a:r>
              <a:rPr lang="nl-NL" dirty="0" smtClean="0"/>
              <a:t>) </a:t>
            </a:r>
          </a:p>
          <a:p>
            <a:pPr lvl="2">
              <a:buNone/>
            </a:pPr>
            <a:endParaRPr lang="nl-NL" dirty="0" smtClean="0"/>
          </a:p>
          <a:p>
            <a:pPr lvl="1"/>
            <a:endParaRPr lang="nl-NL" baseline="-25000" dirty="0" smtClean="0"/>
          </a:p>
          <a:p>
            <a:pPr lvl="2">
              <a:buNone/>
            </a:pPr>
            <a:endParaRPr lang="nl-NL" dirty="0" smtClean="0"/>
          </a:p>
          <a:p>
            <a:pPr lvl="1"/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Zuren en basen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Neutralisatie reactie</a:t>
            </a:r>
          </a:p>
          <a:p>
            <a:pPr lvl="1"/>
            <a:r>
              <a:rPr lang="nl-NL" dirty="0" smtClean="0"/>
              <a:t>Zure oplossing </a:t>
            </a:r>
          </a:p>
          <a:p>
            <a:pPr lvl="2"/>
            <a:r>
              <a:rPr lang="nl-NL" dirty="0" smtClean="0"/>
              <a:t>Kan geneutraliseerd worden met basische oplossing</a:t>
            </a:r>
          </a:p>
          <a:p>
            <a:pPr lvl="1"/>
            <a:r>
              <a:rPr lang="nl-NL" dirty="0" smtClean="0"/>
              <a:t>Basische oplossing</a:t>
            </a:r>
          </a:p>
          <a:p>
            <a:pPr lvl="2"/>
            <a:r>
              <a:rPr lang="nl-NL" dirty="0" smtClean="0"/>
              <a:t>Kan geneutraliseerd worden met zure oplossing </a:t>
            </a:r>
          </a:p>
          <a:p>
            <a:pPr lvl="1"/>
            <a:r>
              <a:rPr lang="nl-NL" dirty="0" smtClean="0"/>
              <a:t>reactie </a:t>
            </a:r>
          </a:p>
          <a:p>
            <a:pPr lvl="2"/>
            <a:r>
              <a:rPr lang="nl-NL" dirty="0" smtClean="0"/>
              <a:t>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/>
              <a:t>+</a:t>
            </a:r>
            <a:r>
              <a:rPr lang="nl-NL" dirty="0" smtClean="0"/>
              <a:t>  +  OH</a:t>
            </a:r>
            <a:r>
              <a:rPr lang="nl-NL" baseline="30000" dirty="0" smtClean="0"/>
              <a:t>-</a:t>
            </a:r>
            <a:r>
              <a:rPr lang="nl-NL" dirty="0" smtClean="0"/>
              <a:t>          2H</a:t>
            </a:r>
            <a:r>
              <a:rPr lang="nl-NL" baseline="-25000" dirty="0" smtClean="0"/>
              <a:t>2</a:t>
            </a:r>
            <a:r>
              <a:rPr lang="nl-NL" dirty="0" smtClean="0"/>
              <a:t>O</a:t>
            </a:r>
          </a:p>
          <a:p>
            <a:pPr lvl="1"/>
            <a:r>
              <a:rPr lang="nl-NL" dirty="0" smtClean="0"/>
              <a:t>Gebruikt om concentraties te bepalen</a:t>
            </a:r>
          </a:p>
          <a:p>
            <a:pPr lvl="2"/>
            <a:r>
              <a:rPr lang="nl-NL" dirty="0" smtClean="0"/>
              <a:t>Methode noemen we titratie</a:t>
            </a:r>
          </a:p>
        </p:txBody>
      </p:sp>
      <p:cxnSp>
        <p:nvCxnSpPr>
          <p:cNvPr id="4" name="Rechte verbindingslijn met pijl 3"/>
          <p:cNvCxnSpPr/>
          <p:nvPr/>
        </p:nvCxnSpPr>
        <p:spPr>
          <a:xfrm>
            <a:off x="3203848" y="4797152"/>
            <a:ext cx="36004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203</Words>
  <Application>Microsoft Office PowerPoint</Application>
  <PresentationFormat>Diavoorstelling (4:3)</PresentationFormat>
  <Paragraphs>112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Office-thema</vt:lpstr>
      <vt:lpstr>Zuren </vt:lpstr>
      <vt:lpstr>Zuren</vt:lpstr>
      <vt:lpstr>Zuren</vt:lpstr>
      <vt:lpstr>Zuren</vt:lpstr>
      <vt:lpstr>Basen</vt:lpstr>
      <vt:lpstr>Basen</vt:lpstr>
      <vt:lpstr>Triviale namen</vt:lpstr>
      <vt:lpstr>Zuren en basen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Zuren</dc:title>
  <dc:creator>Nelly Andela</dc:creator>
  <cp:lastModifiedBy>gebruiker</cp:lastModifiedBy>
  <cp:revision>12</cp:revision>
  <dcterms:created xsi:type="dcterms:W3CDTF">2017-12-12T11:09:26Z</dcterms:created>
  <dcterms:modified xsi:type="dcterms:W3CDTF">2021-11-04T11:26:47Z</dcterms:modified>
</cp:coreProperties>
</file>