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8" r:id="rId4"/>
    <p:sldId id="261" r:id="rId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D0AA5C5-CCD0-44F1-A41D-4F182D0BA0F9}" type="datetimeFigureOut">
              <a:rPr lang="nl-NL" smtClean="0"/>
              <a:pPr/>
              <a:t>17-11-2021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E6E82D-B479-4232-B49F-585DB67A3C6E}"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AA5C5-CCD0-44F1-A41D-4F182D0BA0F9}" type="datetimeFigureOut">
              <a:rPr lang="nl-NL" smtClean="0"/>
              <a:pPr/>
              <a:t>17-11-2021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E6E82D-B479-4232-B49F-585DB67A3C6E}"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457200" y="274638"/>
            <a:ext cx="8229600" cy="6178698"/>
          </a:xfrm>
        </p:spPr>
        <p:txBody>
          <a:bodyPr>
            <a:normAutofit/>
          </a:bodyPr>
          <a:lstStyle/>
          <a:p>
            <a:pPr algn="l"/>
            <a:r>
              <a:rPr lang="nl-NL" sz="1200" b="1" dirty="0" err="1" smtClean="0"/>
              <a:t>Zuur-base</a:t>
            </a:r>
            <a:r>
              <a:rPr lang="nl-NL" sz="1200" b="1" dirty="0" smtClean="0"/>
              <a:t> reacties			</a:t>
            </a:r>
            <a:r>
              <a:rPr lang="nl-NL" sz="1200" b="1" smtClean="0"/>
              <a:t>	</a:t>
            </a:r>
            <a:r>
              <a:rPr lang="nl-NL" sz="1200" b="1" dirty="0" smtClean="0"/>
              <a:t/>
            </a:r>
            <a:br>
              <a:rPr lang="nl-NL" sz="1200" b="1" dirty="0" smtClean="0"/>
            </a:br>
            <a:r>
              <a:rPr lang="nl-NL" sz="1200" dirty="0" smtClean="0"/>
              <a:t> </a:t>
            </a:r>
            <a:br>
              <a:rPr lang="nl-NL" sz="1200" dirty="0" smtClean="0"/>
            </a:br>
            <a:r>
              <a:rPr lang="nl-NL" sz="1200" dirty="0" smtClean="0"/>
              <a:t>Benodigdheden</a:t>
            </a:r>
            <a:br>
              <a:rPr lang="nl-NL" sz="1200" dirty="0" smtClean="0"/>
            </a:br>
            <a:r>
              <a:rPr lang="nl-NL" sz="1200" dirty="0" smtClean="0"/>
              <a:t>Micro spatel</a:t>
            </a:r>
            <a:br>
              <a:rPr lang="nl-NL" sz="1200" dirty="0" smtClean="0"/>
            </a:br>
            <a:r>
              <a:rPr lang="nl-NL" sz="1200" dirty="0" smtClean="0"/>
              <a:t>Zoutzuur 1,0 M</a:t>
            </a:r>
            <a:br>
              <a:rPr lang="nl-NL" sz="1200" dirty="0" smtClean="0"/>
            </a:br>
            <a:r>
              <a:rPr lang="nl-NL" sz="1200" dirty="0" err="1" smtClean="0"/>
              <a:t>NaOH</a:t>
            </a:r>
            <a:r>
              <a:rPr lang="nl-NL" sz="1200" dirty="0" smtClean="0"/>
              <a:t> 1.0 M    		(zout 1)</a:t>
            </a:r>
            <a:br>
              <a:rPr lang="nl-NL" sz="1200" dirty="0" smtClean="0"/>
            </a:br>
            <a:r>
              <a:rPr lang="nl-NL" sz="1200" dirty="0" smtClean="0"/>
              <a:t>Calciumhydroxide	(zout 2)</a:t>
            </a:r>
            <a:br>
              <a:rPr lang="nl-NL" sz="1200" dirty="0" smtClean="0"/>
            </a:br>
            <a:r>
              <a:rPr lang="nl-NL" sz="1200" dirty="0" smtClean="0"/>
              <a:t>Natriumcarbonaat	(zout 3)</a:t>
            </a:r>
            <a:br>
              <a:rPr lang="nl-NL" sz="1200" dirty="0" smtClean="0"/>
            </a:br>
            <a:r>
              <a:rPr lang="nl-NL" sz="1200" dirty="0" smtClean="0"/>
              <a:t>Koper(II)oxide		(zout 4)</a:t>
            </a:r>
            <a:br>
              <a:rPr lang="nl-NL" sz="1200" dirty="0" smtClean="0"/>
            </a:br>
            <a:r>
              <a:rPr lang="nl-NL" sz="1200" dirty="0" err="1" smtClean="0"/>
              <a:t>Broomthymolblauw</a:t>
            </a:r>
            <a:r>
              <a:rPr lang="nl-NL" sz="1200" dirty="0" smtClean="0"/>
              <a:t/>
            </a:r>
            <a:br>
              <a:rPr lang="nl-NL" sz="1200" dirty="0" smtClean="0"/>
            </a:br>
            <a:r>
              <a:rPr lang="nl-NL" sz="1200" dirty="0" smtClean="0"/>
              <a:t>shotglaasjes</a:t>
            </a:r>
            <a:br>
              <a:rPr lang="nl-NL" sz="1200" dirty="0" smtClean="0"/>
            </a:br>
            <a:r>
              <a:rPr lang="nl-NL" sz="1200" dirty="0" smtClean="0"/>
              <a:t>druppelpipet</a:t>
            </a:r>
            <a:br>
              <a:rPr lang="nl-NL" sz="1200" dirty="0" smtClean="0"/>
            </a:br>
            <a:r>
              <a:rPr lang="nl-NL" sz="1200" dirty="0" smtClean="0"/>
              <a:t> </a:t>
            </a:r>
            <a:br>
              <a:rPr lang="nl-NL" sz="1200" dirty="0" smtClean="0"/>
            </a:br>
            <a:r>
              <a:rPr lang="nl-NL" sz="1200" dirty="0" smtClean="0"/>
              <a:t>Onderzoek of de 3 vaste  zouten oplosbaar.</a:t>
            </a:r>
            <a:br>
              <a:rPr lang="nl-NL" sz="1200" dirty="0" smtClean="0"/>
            </a:br>
            <a:r>
              <a:rPr lang="nl-NL" sz="1200" dirty="0" smtClean="0"/>
              <a:t> </a:t>
            </a:r>
            <a:br>
              <a:rPr lang="nl-NL" sz="1200" dirty="0" smtClean="0"/>
            </a:br>
            <a:r>
              <a:rPr lang="nl-NL" sz="1200" dirty="0" smtClean="0"/>
              <a:t>Vul vier shotglaasjes voor een derde met zoutzuur. Doe bij elk een druppel </a:t>
            </a:r>
            <a:r>
              <a:rPr lang="nl-NL" sz="1200" dirty="0" err="1" smtClean="0"/>
              <a:t>broomthymolblauw</a:t>
            </a:r>
            <a:r>
              <a:rPr lang="nl-NL" sz="1200" dirty="0" smtClean="0"/>
              <a:t>. </a:t>
            </a:r>
            <a:br>
              <a:rPr lang="nl-NL" sz="1200" dirty="0" smtClean="0"/>
            </a:br>
            <a:r>
              <a:rPr lang="nl-NL" sz="1200" dirty="0" smtClean="0"/>
              <a:t> </a:t>
            </a:r>
            <a:br>
              <a:rPr lang="nl-NL" sz="1200" dirty="0" smtClean="0"/>
            </a:br>
            <a:r>
              <a:rPr lang="nl-NL" sz="1200" dirty="0" smtClean="0"/>
              <a:t>Druppel bij het eerst glaasje wat </a:t>
            </a:r>
            <a:r>
              <a:rPr lang="nl-NL" sz="1200" dirty="0" err="1" smtClean="0"/>
              <a:t>NaOH</a:t>
            </a:r>
            <a:r>
              <a:rPr lang="nl-NL" sz="1200" dirty="0" smtClean="0"/>
              <a:t> oplossing toe tot de kleur van het </a:t>
            </a:r>
            <a:r>
              <a:rPr lang="nl-NL" sz="1200" dirty="0" err="1" smtClean="0"/>
              <a:t>thymolblauw</a:t>
            </a:r>
            <a:r>
              <a:rPr lang="nl-NL" sz="1200" dirty="0" smtClean="0"/>
              <a:t> veranderd.</a:t>
            </a:r>
            <a:br>
              <a:rPr lang="nl-NL" sz="1200" dirty="0" smtClean="0"/>
            </a:br>
            <a:r>
              <a:rPr lang="nl-NL" sz="1200" dirty="0" smtClean="0"/>
              <a:t>Doe dit zelfde voor het oplosbare zout.</a:t>
            </a:r>
            <a:br>
              <a:rPr lang="nl-NL" sz="1200" dirty="0" smtClean="0"/>
            </a:br>
            <a:r>
              <a:rPr lang="nl-NL" sz="1200" dirty="0" smtClean="0"/>
              <a:t> </a:t>
            </a:r>
            <a:br>
              <a:rPr lang="nl-NL" sz="1200" dirty="0" smtClean="0"/>
            </a:br>
            <a:r>
              <a:rPr lang="nl-NL" sz="1200" dirty="0" smtClean="0"/>
              <a:t>Van de zouten die niet oplossen voeg je steeds een schepjes toe aan de zoutzuuroplossing waarna je de oplossing roert. Doe dit tot de oplossing van kleur veranderd.</a:t>
            </a:r>
            <a:br>
              <a:rPr lang="nl-NL" sz="1200" dirty="0" smtClean="0"/>
            </a:br>
            <a:r>
              <a:rPr lang="nl-NL" sz="1200" dirty="0" smtClean="0"/>
              <a:t> Noteer de reactievergelijking van elk proefje. </a:t>
            </a:r>
            <a:br>
              <a:rPr lang="nl-NL" sz="1200" dirty="0" smtClean="0"/>
            </a:br>
            <a:endParaRPr lang="nl-NL"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57200" y="116632"/>
            <a:ext cx="8229600" cy="720080"/>
          </a:xfrm>
        </p:spPr>
        <p:txBody>
          <a:bodyPr>
            <a:normAutofit fontScale="90000"/>
          </a:bodyPr>
          <a:lstStyle/>
          <a:p>
            <a:r>
              <a:rPr lang="nl-NL" dirty="0" smtClean="0"/>
              <a:t>Zuur base reactie</a:t>
            </a:r>
            <a:endParaRPr lang="nl-NL" dirty="0"/>
          </a:p>
        </p:txBody>
      </p:sp>
      <p:sp>
        <p:nvSpPr>
          <p:cNvPr id="6" name="Tijdelijke aanduiding voor tekst 5"/>
          <p:cNvSpPr>
            <a:spLocks noGrp="1"/>
          </p:cNvSpPr>
          <p:nvPr>
            <p:ph type="body" idx="1"/>
          </p:nvPr>
        </p:nvSpPr>
        <p:spPr>
          <a:xfrm>
            <a:off x="457200" y="1340768"/>
            <a:ext cx="4040188" cy="576063"/>
          </a:xfrm>
        </p:spPr>
        <p:txBody>
          <a:bodyPr/>
          <a:lstStyle/>
          <a:p>
            <a:r>
              <a:rPr lang="nl-NL" dirty="0" smtClean="0"/>
              <a:t>Zo doe je dat</a:t>
            </a:r>
            <a:endParaRPr lang="nl-NL" dirty="0"/>
          </a:p>
        </p:txBody>
      </p:sp>
      <p:sp>
        <p:nvSpPr>
          <p:cNvPr id="7" name="Tijdelijke aanduiding voor inhoud 6"/>
          <p:cNvSpPr>
            <a:spLocks noGrp="1"/>
          </p:cNvSpPr>
          <p:nvPr>
            <p:ph sz="half" idx="2"/>
          </p:nvPr>
        </p:nvSpPr>
        <p:spPr>
          <a:xfrm>
            <a:off x="457200" y="2132856"/>
            <a:ext cx="4040188" cy="3993306"/>
          </a:xfrm>
        </p:spPr>
        <p:txBody>
          <a:bodyPr>
            <a:normAutofit/>
          </a:bodyPr>
          <a:lstStyle/>
          <a:p>
            <a:r>
              <a:rPr lang="nl-NL" sz="2000" dirty="0" smtClean="0"/>
              <a:t>Schrijf op welke deeltjes aanwezig zijn</a:t>
            </a:r>
          </a:p>
          <a:p>
            <a:pPr>
              <a:buNone/>
            </a:pPr>
            <a:endParaRPr lang="nl-NL" sz="2800" dirty="0" smtClean="0"/>
          </a:p>
          <a:p>
            <a:r>
              <a:rPr lang="nl-NL" sz="2000" dirty="0" smtClean="0"/>
              <a:t>Wat is het zuur en wat is de base</a:t>
            </a:r>
          </a:p>
          <a:p>
            <a:pPr>
              <a:buNone/>
            </a:pPr>
            <a:endParaRPr lang="nl-NL" sz="2000" dirty="0" smtClean="0"/>
          </a:p>
          <a:p>
            <a:pPr>
              <a:buNone/>
            </a:pPr>
            <a:endParaRPr lang="nl-NL" sz="1600" dirty="0" smtClean="0"/>
          </a:p>
          <a:p>
            <a:r>
              <a:rPr lang="nl-NL" sz="2000" dirty="0" smtClean="0"/>
              <a:t>Hoeveel </a:t>
            </a:r>
            <a:r>
              <a:rPr lang="nl-NL" sz="2000" dirty="0"/>
              <a:t>H</a:t>
            </a:r>
            <a:r>
              <a:rPr lang="nl-NL" sz="2000" baseline="30000" dirty="0" smtClean="0"/>
              <a:t>+</a:t>
            </a:r>
            <a:r>
              <a:rPr lang="nl-NL" sz="2000" dirty="0" smtClean="0"/>
              <a:t> ionen kan het zuur per deeltje afstaan en hoeveel H</a:t>
            </a:r>
            <a:r>
              <a:rPr lang="nl-NL" sz="2000" baseline="30000" dirty="0" smtClean="0"/>
              <a:t>+</a:t>
            </a:r>
            <a:r>
              <a:rPr lang="nl-NL" sz="2000" dirty="0" smtClean="0"/>
              <a:t> ionen kan de base per deeltjes opnemen</a:t>
            </a:r>
          </a:p>
          <a:p>
            <a:r>
              <a:rPr lang="nl-NL" sz="2000" dirty="0" smtClean="0"/>
              <a:t>Stel de reactievergelijking op </a:t>
            </a:r>
            <a:endParaRPr lang="nl-NL" sz="2000" dirty="0"/>
          </a:p>
        </p:txBody>
      </p:sp>
      <p:sp>
        <p:nvSpPr>
          <p:cNvPr id="8" name="Tijdelijke aanduiding voor tekst 7"/>
          <p:cNvSpPr>
            <a:spLocks noGrp="1"/>
          </p:cNvSpPr>
          <p:nvPr>
            <p:ph type="body" sz="quarter" idx="3"/>
          </p:nvPr>
        </p:nvSpPr>
        <p:spPr>
          <a:xfrm>
            <a:off x="4645025" y="980729"/>
            <a:ext cx="4041775" cy="936104"/>
          </a:xfrm>
        </p:spPr>
        <p:txBody>
          <a:bodyPr>
            <a:normAutofit fontScale="92500" lnSpcReduction="20000"/>
          </a:bodyPr>
          <a:lstStyle/>
          <a:p>
            <a:r>
              <a:rPr lang="nl-NL" dirty="0" smtClean="0"/>
              <a:t>Stel de vergelijking van de reactie tussen een oplossing van zoutzuur en natriumloog</a:t>
            </a:r>
          </a:p>
        </p:txBody>
      </p:sp>
      <p:sp>
        <p:nvSpPr>
          <p:cNvPr id="9" name="Tijdelijke aanduiding voor inhoud 8"/>
          <p:cNvSpPr>
            <a:spLocks noGrp="1"/>
          </p:cNvSpPr>
          <p:nvPr>
            <p:ph sz="quarter" idx="4"/>
          </p:nvPr>
        </p:nvSpPr>
        <p:spPr>
          <a:xfrm>
            <a:off x="4645025" y="1988840"/>
            <a:ext cx="4391471" cy="4137323"/>
          </a:xfrm>
        </p:spPr>
        <p:txBody>
          <a:bodyPr>
            <a:normAutofit lnSpcReduction="10000"/>
          </a:bodyPr>
          <a:lstStyle/>
          <a:p>
            <a:r>
              <a:rPr lang="nl-NL" sz="2000" dirty="0" smtClean="0"/>
              <a:t>zoutzuur</a:t>
            </a:r>
          </a:p>
          <a:p>
            <a:pPr lvl="1"/>
            <a:r>
              <a:rPr lang="nl-NL" dirty="0"/>
              <a:t>H</a:t>
            </a:r>
            <a:r>
              <a:rPr lang="nl-NL" baseline="-25000" dirty="0"/>
              <a:t>3</a:t>
            </a:r>
            <a:r>
              <a:rPr lang="nl-NL" dirty="0"/>
              <a:t>O</a:t>
            </a:r>
            <a:r>
              <a:rPr lang="nl-NL" baseline="30000" dirty="0"/>
              <a:t>+</a:t>
            </a:r>
            <a:r>
              <a:rPr lang="nl-NL" dirty="0"/>
              <a:t>   en </a:t>
            </a:r>
            <a:r>
              <a:rPr lang="nl-NL" dirty="0" smtClean="0"/>
              <a:t>Cl</a:t>
            </a:r>
            <a:r>
              <a:rPr lang="nl-NL" baseline="30000" dirty="0" smtClean="0"/>
              <a:t>─</a:t>
            </a:r>
            <a:endParaRPr lang="nl-NL" dirty="0" smtClean="0"/>
          </a:p>
          <a:p>
            <a:pPr>
              <a:buNone/>
            </a:pPr>
            <a:r>
              <a:rPr lang="nl-NL" sz="2000" dirty="0" smtClean="0"/>
              <a:t>	Natronloog</a:t>
            </a:r>
          </a:p>
          <a:p>
            <a:pPr lvl="1"/>
            <a:r>
              <a:rPr lang="nl-NL" dirty="0"/>
              <a:t>Na</a:t>
            </a:r>
            <a:r>
              <a:rPr lang="nl-NL" baseline="30000" dirty="0"/>
              <a:t>+</a:t>
            </a:r>
            <a:r>
              <a:rPr lang="nl-NL" dirty="0"/>
              <a:t>   en </a:t>
            </a:r>
            <a:r>
              <a:rPr lang="nl-NL" dirty="0" smtClean="0"/>
              <a:t>OH</a:t>
            </a:r>
            <a:r>
              <a:rPr lang="nl-NL" baseline="30000" dirty="0" smtClean="0"/>
              <a:t>─</a:t>
            </a:r>
            <a:endParaRPr lang="nl-NL" dirty="0" smtClean="0"/>
          </a:p>
          <a:p>
            <a:r>
              <a:rPr lang="nl-NL" sz="2000" dirty="0" smtClean="0"/>
              <a:t>zuur 	</a:t>
            </a:r>
          </a:p>
          <a:p>
            <a:pPr>
              <a:buNone/>
            </a:pPr>
            <a:r>
              <a:rPr lang="nl-NL" sz="2000" dirty="0" smtClean="0"/>
              <a:t> 	base</a:t>
            </a:r>
          </a:p>
          <a:p>
            <a:pPr>
              <a:buNone/>
            </a:pPr>
            <a:r>
              <a:rPr lang="nl-NL" sz="1200" dirty="0" smtClean="0"/>
              <a:t>	</a:t>
            </a:r>
          </a:p>
          <a:p>
            <a:pPr>
              <a:buNone/>
            </a:pPr>
            <a:endParaRPr lang="nl-NL" sz="1200" dirty="0"/>
          </a:p>
          <a:p>
            <a:r>
              <a:rPr lang="nl-NL" sz="2000" dirty="0" smtClean="0"/>
              <a:t>Het H</a:t>
            </a:r>
            <a:r>
              <a:rPr lang="nl-NL" sz="2000" baseline="-25000" dirty="0" smtClean="0"/>
              <a:t>3</a:t>
            </a:r>
            <a:r>
              <a:rPr lang="nl-NL" sz="2000" dirty="0" smtClean="0"/>
              <a:t>O</a:t>
            </a:r>
            <a:r>
              <a:rPr lang="nl-NL" sz="2000" baseline="30000" dirty="0" smtClean="0"/>
              <a:t>+</a:t>
            </a:r>
            <a:r>
              <a:rPr lang="nl-NL" sz="2000" dirty="0" smtClean="0"/>
              <a:t>  kan een H</a:t>
            </a:r>
            <a:r>
              <a:rPr lang="nl-NL" sz="2000" baseline="30000" dirty="0" smtClean="0"/>
              <a:t>+</a:t>
            </a:r>
            <a:r>
              <a:rPr lang="nl-NL" sz="2000" dirty="0" smtClean="0"/>
              <a:t>  afstaan. </a:t>
            </a:r>
          </a:p>
          <a:p>
            <a:pPr>
              <a:buNone/>
            </a:pPr>
            <a:r>
              <a:rPr lang="nl-NL" sz="2000" dirty="0"/>
              <a:t>	</a:t>
            </a:r>
            <a:r>
              <a:rPr lang="nl-NL" sz="2000" dirty="0" smtClean="0"/>
              <a:t>De base OH</a:t>
            </a:r>
            <a:r>
              <a:rPr lang="nl-NL" sz="2000" baseline="30000" dirty="0" smtClean="0"/>
              <a:t>─</a:t>
            </a:r>
            <a:r>
              <a:rPr lang="nl-NL" sz="2000" dirty="0" smtClean="0"/>
              <a:t>  kan  een H</a:t>
            </a:r>
            <a:r>
              <a:rPr lang="nl-NL" sz="2000" baseline="30000" dirty="0" smtClean="0"/>
              <a:t>+</a:t>
            </a:r>
            <a:r>
              <a:rPr lang="nl-NL" sz="2000" dirty="0" smtClean="0"/>
              <a:t> opnemen</a:t>
            </a:r>
          </a:p>
          <a:p>
            <a:endParaRPr lang="nl-NL" sz="2000" dirty="0"/>
          </a:p>
          <a:p>
            <a:r>
              <a:rPr lang="nl-NL" sz="2000" dirty="0" smtClean="0"/>
              <a:t> H</a:t>
            </a:r>
            <a:r>
              <a:rPr lang="nl-NL" sz="2000" baseline="-25000" dirty="0" smtClean="0"/>
              <a:t>3</a:t>
            </a:r>
            <a:r>
              <a:rPr lang="nl-NL" sz="2000" dirty="0" smtClean="0"/>
              <a:t>O</a:t>
            </a:r>
            <a:r>
              <a:rPr lang="nl-NL" sz="2000" baseline="30000" dirty="0" smtClean="0"/>
              <a:t>+</a:t>
            </a:r>
            <a:r>
              <a:rPr lang="nl-NL" sz="2000" dirty="0" smtClean="0"/>
              <a:t>  + OH</a:t>
            </a:r>
            <a:r>
              <a:rPr lang="nl-NL" sz="2000" baseline="30000" dirty="0" smtClean="0"/>
              <a:t>─</a:t>
            </a:r>
            <a:r>
              <a:rPr lang="nl-NL" sz="2000" dirty="0" smtClean="0"/>
              <a:t>  → 2H</a:t>
            </a:r>
            <a:r>
              <a:rPr lang="nl-NL" sz="2000" baseline="-25000" dirty="0" smtClean="0"/>
              <a:t>2</a:t>
            </a:r>
            <a:r>
              <a:rPr lang="nl-NL" sz="2000" dirty="0" smtClean="0"/>
              <a:t>O</a:t>
            </a:r>
            <a:endParaRPr lang="nl-NL" sz="2000" dirty="0"/>
          </a:p>
          <a:p>
            <a:pPr>
              <a:buNone/>
            </a:pPr>
            <a:r>
              <a:rPr lang="nl-NL" sz="2000" dirty="0" smtClean="0"/>
              <a:t>	</a:t>
            </a:r>
          </a:p>
          <a:p>
            <a:endParaRPr lang="nl-NL" sz="2000" dirty="0" smtClean="0"/>
          </a:p>
        </p:txBody>
      </p:sp>
      <p:sp>
        <p:nvSpPr>
          <p:cNvPr id="10" name="Tekstvak 9"/>
          <p:cNvSpPr txBox="1"/>
          <p:nvPr/>
        </p:nvSpPr>
        <p:spPr>
          <a:xfrm>
            <a:off x="6300192" y="3356992"/>
            <a:ext cx="1080120" cy="369332"/>
          </a:xfrm>
          <a:prstGeom prst="rect">
            <a:avLst/>
          </a:prstGeom>
          <a:noFill/>
        </p:spPr>
        <p:txBody>
          <a:bodyPr wrap="square" rtlCol="0">
            <a:spAutoFit/>
          </a:bodyPr>
          <a:lstStyle/>
          <a:p>
            <a:r>
              <a:rPr lang="nl-NL" dirty="0" smtClean="0"/>
              <a:t>H</a:t>
            </a:r>
            <a:r>
              <a:rPr lang="nl-NL" baseline="-25000" dirty="0" smtClean="0"/>
              <a:t>3</a:t>
            </a:r>
            <a:r>
              <a:rPr lang="nl-NL" dirty="0" smtClean="0"/>
              <a:t>O</a:t>
            </a:r>
            <a:r>
              <a:rPr lang="nl-NL" baseline="30000" dirty="0" smtClean="0"/>
              <a:t>+</a:t>
            </a:r>
            <a:r>
              <a:rPr lang="nl-NL" dirty="0" smtClean="0"/>
              <a:t> </a:t>
            </a:r>
            <a:endParaRPr lang="nl-NL" dirty="0"/>
          </a:p>
        </p:txBody>
      </p:sp>
      <p:sp>
        <p:nvSpPr>
          <p:cNvPr id="11" name="Tekstvak 10"/>
          <p:cNvSpPr txBox="1"/>
          <p:nvPr/>
        </p:nvSpPr>
        <p:spPr>
          <a:xfrm>
            <a:off x="6372200" y="3645024"/>
            <a:ext cx="720080" cy="369332"/>
          </a:xfrm>
          <a:prstGeom prst="rect">
            <a:avLst/>
          </a:prstGeom>
          <a:noFill/>
        </p:spPr>
        <p:txBody>
          <a:bodyPr wrap="square" rtlCol="0">
            <a:spAutoFit/>
          </a:bodyPr>
          <a:lstStyle/>
          <a:p>
            <a:r>
              <a:rPr lang="nl-NL" dirty="0" smtClean="0"/>
              <a:t>OH</a:t>
            </a:r>
            <a:r>
              <a:rPr lang="nl-NL" baseline="30000" dirty="0" smtClean="0"/>
              <a:t>-</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274638"/>
            <a:ext cx="8229600" cy="418058"/>
          </a:xfrm>
        </p:spPr>
        <p:txBody>
          <a:bodyPr>
            <a:noAutofit/>
          </a:bodyPr>
          <a:lstStyle/>
          <a:p>
            <a:pPr algn="l"/>
            <a:r>
              <a:rPr lang="nl-NL" sz="3200" dirty="0" smtClean="0"/>
              <a:t>Proef 2 Calciumhydroxide en zoutzuur</a:t>
            </a:r>
            <a:endParaRPr lang="nl-NL" sz="3200" dirty="0"/>
          </a:p>
        </p:txBody>
      </p:sp>
      <p:sp>
        <p:nvSpPr>
          <p:cNvPr id="8" name="Tijdelijke aanduiding voor inhoud 7"/>
          <p:cNvSpPr>
            <a:spLocks noGrp="1"/>
          </p:cNvSpPr>
          <p:nvPr>
            <p:ph idx="1"/>
          </p:nvPr>
        </p:nvSpPr>
        <p:spPr>
          <a:xfrm>
            <a:off x="457200" y="836712"/>
            <a:ext cx="8229600" cy="5289451"/>
          </a:xfrm>
        </p:spPr>
        <p:txBody>
          <a:bodyPr>
            <a:normAutofit lnSpcReduction="10000"/>
          </a:bodyPr>
          <a:lstStyle/>
          <a:p>
            <a:pPr>
              <a:buNone/>
            </a:pPr>
            <a:r>
              <a:rPr lang="nl-NL" sz="2800" dirty="0" smtClean="0"/>
              <a:t>	Deeltjes  </a:t>
            </a:r>
          </a:p>
          <a:p>
            <a:pPr lvl="1"/>
            <a:r>
              <a:rPr lang="nl-NL" sz="2400" dirty="0" smtClean="0"/>
              <a:t>Ca</a:t>
            </a:r>
            <a:r>
              <a:rPr lang="nl-NL" sz="2400" baseline="30000" dirty="0" smtClean="0"/>
              <a:t>2+ </a:t>
            </a:r>
            <a:r>
              <a:rPr lang="nl-NL" sz="2400" dirty="0" smtClean="0"/>
              <a:t>  en 2OH</a:t>
            </a:r>
            <a:r>
              <a:rPr lang="nl-NL" sz="2400" baseline="30000" dirty="0" smtClean="0"/>
              <a:t>-</a:t>
            </a:r>
            <a:endParaRPr lang="nl-NL" sz="2400" dirty="0" smtClean="0"/>
          </a:p>
          <a:p>
            <a:pPr lvl="1"/>
            <a:r>
              <a:rPr lang="nl-NL" sz="2400" dirty="0" smtClean="0"/>
              <a:t> H</a:t>
            </a:r>
            <a:r>
              <a:rPr lang="nl-NL" sz="2400" baseline="-25000" dirty="0" smtClean="0"/>
              <a:t>3</a:t>
            </a:r>
            <a:r>
              <a:rPr lang="nl-NL" sz="2400" dirty="0" smtClean="0"/>
              <a:t>O</a:t>
            </a:r>
            <a:r>
              <a:rPr lang="nl-NL" sz="2400" baseline="30000" dirty="0" smtClean="0"/>
              <a:t>+</a:t>
            </a:r>
            <a:r>
              <a:rPr lang="nl-NL" sz="2400" dirty="0" smtClean="0"/>
              <a:t>   en Cl</a:t>
            </a:r>
            <a:r>
              <a:rPr lang="nl-NL" sz="2400" baseline="30000" dirty="0" smtClean="0"/>
              <a:t>─</a:t>
            </a:r>
            <a:endParaRPr lang="nl-NL" sz="2400" dirty="0" smtClean="0"/>
          </a:p>
          <a:p>
            <a:pPr lvl="1">
              <a:buNone/>
            </a:pPr>
            <a:r>
              <a:rPr lang="nl-NL" sz="2400" dirty="0" smtClean="0"/>
              <a:t>de base OH</a:t>
            </a:r>
            <a:r>
              <a:rPr lang="nl-NL" sz="2400" baseline="30000" dirty="0" smtClean="0"/>
              <a:t>-</a:t>
            </a:r>
            <a:r>
              <a:rPr lang="nl-NL" sz="2400" dirty="0" smtClean="0"/>
              <a:t>  en kan een H</a:t>
            </a:r>
            <a:r>
              <a:rPr lang="nl-NL" sz="2400" baseline="30000" dirty="0" smtClean="0"/>
              <a:t>+</a:t>
            </a:r>
            <a:r>
              <a:rPr lang="nl-NL" sz="2400" dirty="0" smtClean="0"/>
              <a:t> opnemen</a:t>
            </a:r>
          </a:p>
          <a:p>
            <a:pPr lvl="1">
              <a:buNone/>
            </a:pPr>
            <a:r>
              <a:rPr lang="nl-NL" sz="2400" dirty="0" smtClean="0"/>
              <a:t>	OH</a:t>
            </a:r>
            <a:r>
              <a:rPr lang="nl-NL" sz="2400" baseline="30000" dirty="0" smtClean="0"/>
              <a:t>-</a:t>
            </a:r>
            <a:r>
              <a:rPr lang="nl-NL" sz="2400" dirty="0" smtClean="0"/>
              <a:t> +  H</a:t>
            </a:r>
            <a:r>
              <a:rPr lang="nl-NL" sz="2400" baseline="-25000" dirty="0" smtClean="0"/>
              <a:t>3</a:t>
            </a:r>
            <a:r>
              <a:rPr lang="nl-NL" sz="2400" dirty="0" smtClean="0"/>
              <a:t>O</a:t>
            </a:r>
            <a:r>
              <a:rPr lang="nl-NL" sz="2400" baseline="30000" dirty="0" smtClean="0"/>
              <a:t>+</a:t>
            </a:r>
            <a:r>
              <a:rPr lang="nl-NL" sz="2400" dirty="0" smtClean="0"/>
              <a:t>   </a:t>
            </a:r>
            <a:r>
              <a:rPr lang="nl-NL" sz="2400" smtClean="0"/>
              <a:t>→   2 </a:t>
            </a:r>
            <a:r>
              <a:rPr lang="nl-NL" sz="2400" dirty="0" smtClean="0"/>
              <a:t>H</a:t>
            </a:r>
            <a:r>
              <a:rPr lang="nl-NL" sz="2400" baseline="-25000" dirty="0" smtClean="0"/>
              <a:t>2</a:t>
            </a:r>
            <a:r>
              <a:rPr lang="nl-NL" sz="2400" dirty="0" smtClean="0"/>
              <a:t>O</a:t>
            </a:r>
          </a:p>
          <a:p>
            <a:pPr lvl="1">
              <a:buNone/>
            </a:pPr>
            <a:endParaRPr lang="nl-NL" sz="2400" dirty="0" smtClean="0"/>
          </a:p>
          <a:p>
            <a:pPr>
              <a:buNone/>
            </a:pPr>
            <a:endParaRPr lang="nl-NL" sz="2800" dirty="0" smtClean="0"/>
          </a:p>
          <a:p>
            <a:pPr>
              <a:buNone/>
            </a:pPr>
            <a:r>
              <a:rPr lang="nl-NL" sz="2800" dirty="0" smtClean="0"/>
              <a:t>	Deeltjes  </a:t>
            </a:r>
          </a:p>
          <a:p>
            <a:pPr lvl="1"/>
            <a:r>
              <a:rPr lang="nl-NL" sz="2400" dirty="0" smtClean="0"/>
              <a:t>Na</a:t>
            </a:r>
            <a:r>
              <a:rPr lang="nl-NL" sz="2400" baseline="30000" dirty="0" smtClean="0"/>
              <a:t>+</a:t>
            </a:r>
            <a:r>
              <a:rPr lang="nl-NL" sz="2400" dirty="0" smtClean="0"/>
              <a:t>  en  CO</a:t>
            </a:r>
            <a:r>
              <a:rPr lang="nl-NL" sz="2400" baseline="-25000" dirty="0" smtClean="0"/>
              <a:t>3</a:t>
            </a:r>
            <a:r>
              <a:rPr lang="nl-NL" sz="2400" baseline="30000" dirty="0" smtClean="0"/>
              <a:t>2- </a:t>
            </a:r>
            <a:endParaRPr lang="nl-NL" sz="2400" dirty="0" smtClean="0"/>
          </a:p>
          <a:p>
            <a:pPr lvl="1"/>
            <a:r>
              <a:rPr lang="nl-NL" sz="2400" dirty="0" smtClean="0"/>
              <a:t> H</a:t>
            </a:r>
            <a:r>
              <a:rPr lang="nl-NL" sz="2400" baseline="-25000" dirty="0" smtClean="0"/>
              <a:t>3</a:t>
            </a:r>
            <a:r>
              <a:rPr lang="nl-NL" sz="2400" dirty="0" smtClean="0"/>
              <a:t>O</a:t>
            </a:r>
            <a:r>
              <a:rPr lang="nl-NL" sz="2400" baseline="30000" dirty="0" smtClean="0"/>
              <a:t>+</a:t>
            </a:r>
            <a:r>
              <a:rPr lang="nl-NL" sz="2400" dirty="0" smtClean="0"/>
              <a:t>   en Cl</a:t>
            </a:r>
            <a:r>
              <a:rPr lang="nl-NL" sz="2400" baseline="30000" dirty="0" smtClean="0"/>
              <a:t>─</a:t>
            </a:r>
            <a:endParaRPr lang="nl-NL" sz="2400" dirty="0" smtClean="0"/>
          </a:p>
          <a:p>
            <a:pPr lvl="1">
              <a:buNone/>
            </a:pPr>
            <a:r>
              <a:rPr lang="nl-NL" sz="2400" dirty="0" smtClean="0"/>
              <a:t> CO</a:t>
            </a:r>
            <a:r>
              <a:rPr lang="nl-NL" sz="2400" baseline="-25000" dirty="0" smtClean="0"/>
              <a:t>3</a:t>
            </a:r>
            <a:r>
              <a:rPr lang="nl-NL" sz="2400" baseline="30000" dirty="0" smtClean="0"/>
              <a:t>2-</a:t>
            </a:r>
            <a:r>
              <a:rPr lang="nl-NL" sz="2400" dirty="0" smtClean="0"/>
              <a:t> kan 2 H</a:t>
            </a:r>
            <a:r>
              <a:rPr lang="nl-NL" sz="2400" baseline="30000" dirty="0" smtClean="0"/>
              <a:t>+</a:t>
            </a:r>
            <a:r>
              <a:rPr lang="nl-NL" sz="2400" dirty="0" smtClean="0"/>
              <a:t> opnemen</a:t>
            </a:r>
          </a:p>
          <a:p>
            <a:pPr lvl="1">
              <a:buNone/>
            </a:pPr>
            <a:r>
              <a:rPr lang="nl-NL" sz="2400" dirty="0" smtClean="0"/>
              <a:t>	 CO</a:t>
            </a:r>
            <a:r>
              <a:rPr lang="nl-NL" sz="2400" baseline="-25000" dirty="0" smtClean="0"/>
              <a:t>3</a:t>
            </a:r>
            <a:r>
              <a:rPr lang="nl-NL" sz="2400" baseline="30000" dirty="0" smtClean="0"/>
              <a:t>2- </a:t>
            </a:r>
            <a:r>
              <a:rPr lang="nl-NL" sz="2400" dirty="0" smtClean="0"/>
              <a:t>+  2H</a:t>
            </a:r>
            <a:r>
              <a:rPr lang="nl-NL" sz="2400" baseline="-25000" dirty="0" smtClean="0"/>
              <a:t>3</a:t>
            </a:r>
            <a:r>
              <a:rPr lang="nl-NL" sz="2400" dirty="0" smtClean="0"/>
              <a:t>O</a:t>
            </a:r>
            <a:r>
              <a:rPr lang="nl-NL" sz="2400" baseline="30000" dirty="0" smtClean="0"/>
              <a:t>+</a:t>
            </a:r>
            <a:r>
              <a:rPr lang="nl-NL" sz="2400" dirty="0" smtClean="0"/>
              <a:t>   →   CO</a:t>
            </a:r>
            <a:r>
              <a:rPr lang="nl-NL" sz="2400" baseline="-25000" dirty="0" smtClean="0"/>
              <a:t>2</a:t>
            </a:r>
            <a:r>
              <a:rPr lang="nl-NL" sz="2400" dirty="0" smtClean="0"/>
              <a:t> +  3H</a:t>
            </a:r>
            <a:r>
              <a:rPr lang="nl-NL" sz="2400" baseline="-25000" dirty="0" smtClean="0"/>
              <a:t>2</a:t>
            </a:r>
            <a:r>
              <a:rPr lang="nl-NL" sz="2400" dirty="0" smtClean="0"/>
              <a:t>O  (CO</a:t>
            </a:r>
            <a:r>
              <a:rPr lang="nl-NL" sz="2400" baseline="-25000" dirty="0" smtClean="0"/>
              <a:t>2</a:t>
            </a:r>
            <a:r>
              <a:rPr lang="nl-NL" sz="2400" dirty="0" smtClean="0"/>
              <a:t>  + H</a:t>
            </a:r>
            <a:r>
              <a:rPr lang="nl-NL" sz="2400" baseline="-25000" dirty="0" smtClean="0"/>
              <a:t>2</a:t>
            </a:r>
            <a:r>
              <a:rPr lang="nl-NL" sz="2400" dirty="0" smtClean="0"/>
              <a:t>O = H</a:t>
            </a:r>
            <a:r>
              <a:rPr lang="nl-NL" sz="2400" baseline="-25000" dirty="0" smtClean="0"/>
              <a:t>2</a:t>
            </a:r>
            <a:r>
              <a:rPr lang="nl-NL" sz="2400" dirty="0" smtClean="0"/>
              <a:t>CO</a:t>
            </a:r>
            <a:r>
              <a:rPr lang="nl-NL" sz="2400" baseline="-25000" dirty="0" smtClean="0"/>
              <a:t>3</a:t>
            </a:r>
            <a:r>
              <a:rPr lang="nl-NL" sz="2400" dirty="0" smtClean="0"/>
              <a:t>)</a:t>
            </a:r>
          </a:p>
          <a:p>
            <a:endParaRPr lang="nl-NL" dirty="0"/>
          </a:p>
        </p:txBody>
      </p:sp>
      <p:sp>
        <p:nvSpPr>
          <p:cNvPr id="4" name="Tekstvak 3"/>
          <p:cNvSpPr txBox="1"/>
          <p:nvPr/>
        </p:nvSpPr>
        <p:spPr>
          <a:xfrm>
            <a:off x="467544" y="3140968"/>
            <a:ext cx="8352928" cy="584775"/>
          </a:xfrm>
          <a:prstGeom prst="rect">
            <a:avLst/>
          </a:prstGeom>
          <a:noFill/>
        </p:spPr>
        <p:txBody>
          <a:bodyPr wrap="square" rtlCol="0">
            <a:spAutoFit/>
          </a:bodyPr>
          <a:lstStyle/>
          <a:p>
            <a:r>
              <a:rPr lang="nl-NL" sz="3200" dirty="0" smtClean="0"/>
              <a:t>Proef 3  oplossing natriumcarbonaat en zoutzuur</a:t>
            </a:r>
            <a:endParaRPr lang="nl-NL"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nl-NL" sz="3200" dirty="0" smtClean="0"/>
              <a:t>Proef 4</a:t>
            </a:r>
            <a:endParaRPr lang="nl-NL" sz="3200" dirty="0"/>
          </a:p>
        </p:txBody>
      </p:sp>
      <p:sp>
        <p:nvSpPr>
          <p:cNvPr id="3" name="Tijdelijke aanduiding voor inhoud 2"/>
          <p:cNvSpPr>
            <a:spLocks noGrp="1"/>
          </p:cNvSpPr>
          <p:nvPr>
            <p:ph idx="1"/>
          </p:nvPr>
        </p:nvSpPr>
        <p:spPr/>
        <p:txBody>
          <a:bodyPr/>
          <a:lstStyle/>
          <a:p>
            <a:pPr lvl="0">
              <a:buNone/>
              <a:defRPr/>
            </a:pPr>
            <a:r>
              <a:rPr lang="nl-NL" sz="2800" dirty="0" smtClean="0"/>
              <a:t>Deeltjes  </a:t>
            </a:r>
          </a:p>
          <a:p>
            <a:pPr lvl="1">
              <a:defRPr/>
            </a:pPr>
            <a:r>
              <a:rPr lang="nl-NL" sz="2400" dirty="0" err="1" smtClean="0"/>
              <a:t>CuO</a:t>
            </a:r>
            <a:endParaRPr lang="nl-NL" sz="2400" dirty="0" smtClean="0"/>
          </a:p>
          <a:p>
            <a:pPr lvl="1">
              <a:defRPr/>
            </a:pPr>
            <a:r>
              <a:rPr lang="nl-NL" sz="2400" dirty="0" smtClean="0"/>
              <a:t> H</a:t>
            </a:r>
            <a:r>
              <a:rPr lang="nl-NL" sz="2400" baseline="-25000" dirty="0" smtClean="0"/>
              <a:t>3</a:t>
            </a:r>
            <a:r>
              <a:rPr lang="nl-NL" sz="2400" dirty="0" smtClean="0"/>
              <a:t>O</a:t>
            </a:r>
            <a:r>
              <a:rPr lang="nl-NL" sz="2400" baseline="30000" dirty="0" smtClean="0"/>
              <a:t>+</a:t>
            </a:r>
            <a:r>
              <a:rPr lang="nl-NL" sz="2400" dirty="0" smtClean="0"/>
              <a:t>   en Cl</a:t>
            </a:r>
            <a:r>
              <a:rPr lang="nl-NL" sz="2400" baseline="30000" dirty="0" smtClean="0"/>
              <a:t>─</a:t>
            </a:r>
            <a:endParaRPr lang="nl-NL" sz="2400" dirty="0" smtClean="0"/>
          </a:p>
          <a:p>
            <a:pPr lvl="1">
              <a:buNone/>
              <a:defRPr/>
            </a:pPr>
            <a:r>
              <a:rPr lang="nl-NL" sz="2400" dirty="0" err="1" smtClean="0"/>
              <a:t>CuO</a:t>
            </a:r>
            <a:r>
              <a:rPr lang="nl-NL" sz="2400" dirty="0" smtClean="0"/>
              <a:t> bevat de base O</a:t>
            </a:r>
            <a:r>
              <a:rPr lang="nl-NL" sz="2400" baseline="30000" dirty="0" smtClean="0"/>
              <a:t>2-</a:t>
            </a:r>
            <a:r>
              <a:rPr lang="nl-NL" sz="2400" dirty="0" smtClean="0"/>
              <a:t>  en kan dus 2 H</a:t>
            </a:r>
            <a:r>
              <a:rPr lang="nl-NL" sz="2400" baseline="30000" dirty="0" smtClean="0"/>
              <a:t>+</a:t>
            </a:r>
            <a:r>
              <a:rPr lang="nl-NL" sz="2400" dirty="0" smtClean="0"/>
              <a:t> opnemen</a:t>
            </a:r>
          </a:p>
          <a:p>
            <a:pPr lvl="1">
              <a:buNone/>
              <a:defRPr/>
            </a:pPr>
            <a:r>
              <a:rPr lang="nl-NL" sz="2400" dirty="0" smtClean="0"/>
              <a:t>	</a:t>
            </a:r>
            <a:r>
              <a:rPr lang="nl-NL" sz="2400" dirty="0" err="1" smtClean="0"/>
              <a:t>CuO</a:t>
            </a:r>
            <a:r>
              <a:rPr lang="nl-NL" sz="2400" dirty="0" smtClean="0"/>
              <a:t>  + 2 H</a:t>
            </a:r>
            <a:r>
              <a:rPr lang="nl-NL" sz="2400" baseline="-25000" dirty="0" smtClean="0"/>
              <a:t>3</a:t>
            </a:r>
            <a:r>
              <a:rPr lang="nl-NL" sz="2400" dirty="0" smtClean="0"/>
              <a:t>O</a:t>
            </a:r>
            <a:r>
              <a:rPr lang="nl-NL" sz="2400" baseline="30000" dirty="0" smtClean="0"/>
              <a:t>+</a:t>
            </a:r>
            <a:r>
              <a:rPr lang="nl-NL" sz="2400" dirty="0" smtClean="0"/>
              <a:t>   →    Cu</a:t>
            </a:r>
            <a:r>
              <a:rPr lang="nl-NL" sz="2400" baseline="30000" dirty="0" smtClean="0"/>
              <a:t>2+</a:t>
            </a:r>
            <a:r>
              <a:rPr lang="nl-NL" sz="2400" dirty="0" smtClean="0"/>
              <a:t>  + 3 H</a:t>
            </a:r>
            <a:r>
              <a:rPr lang="nl-NL" sz="2400" baseline="-25000" dirty="0" smtClean="0"/>
              <a:t>2</a:t>
            </a:r>
            <a:r>
              <a:rPr lang="nl-NL" sz="2400" dirty="0" smtClean="0"/>
              <a:t>O</a:t>
            </a:r>
          </a:p>
          <a:p>
            <a:endParaRPr lang="nl-NL" dirty="0" smtClean="0"/>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104</Words>
  <Application>Microsoft Office PowerPoint</Application>
  <PresentationFormat>Diavoorstelling (4:3)</PresentationFormat>
  <Paragraphs>46</Paragraphs>
  <Slides>4</Slides>
  <Notes>0</Notes>
  <HiddenSlides>0</HiddenSlides>
  <MMClips>0</MMClips>
  <ScaleCrop>false</ScaleCrop>
  <HeadingPairs>
    <vt:vector size="4" baseType="variant">
      <vt:variant>
        <vt:lpstr>Thema</vt:lpstr>
      </vt:variant>
      <vt:variant>
        <vt:i4>1</vt:i4>
      </vt:variant>
      <vt:variant>
        <vt:lpstr>Diatitels</vt:lpstr>
      </vt:variant>
      <vt:variant>
        <vt:i4>4</vt:i4>
      </vt:variant>
    </vt:vector>
  </HeadingPairs>
  <TitlesOfParts>
    <vt:vector size="5" baseType="lpstr">
      <vt:lpstr>Office-thema</vt:lpstr>
      <vt:lpstr>Zuur-base reacties       Benodigdheden Micro spatel Zoutzuur 1,0 M NaOH 1.0 M      (zout 1) Calciumhydroxide (zout 2) Natriumcarbonaat (zout 3) Koper(II)oxide  (zout 4) Broomthymolblauw shotglaasjes druppelpipet   Onderzoek of de 3 vaste  zouten oplosbaar.   Vul vier shotglaasjes voor een derde met zoutzuur. Doe bij elk een druppel broomthymolblauw.    Druppel bij het eerst glaasje wat NaOH oplossing toe tot de kleur van het thymolblauw veranderd. Doe dit zelfde voor het oplosbare zout.   Van de zouten die niet oplossen voeg je steeds een schepjes toe aan de zoutzuuroplossing waarna je de oplossing roert. Doe dit tot de oplossing van kleur veranderd.  Noteer de reactievergelijking van elk proefje.  </vt:lpstr>
      <vt:lpstr>Zuur base reactie</vt:lpstr>
      <vt:lpstr>Proef 2 Calciumhydroxide en zoutzuur</vt:lpstr>
      <vt:lpstr>Proef 4</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Zuur base reactie</dc:title>
  <dc:creator>Nelly Andela</dc:creator>
  <cp:lastModifiedBy>gebruiker</cp:lastModifiedBy>
  <cp:revision>17</cp:revision>
  <dcterms:created xsi:type="dcterms:W3CDTF">2015-11-24T13:09:59Z</dcterms:created>
  <dcterms:modified xsi:type="dcterms:W3CDTF">2021-11-17T11:12:10Z</dcterms:modified>
</cp:coreProperties>
</file>