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0" r:id="rId2"/>
    <p:sldId id="264" r:id="rId3"/>
    <p:sldId id="283" r:id="rId4"/>
    <p:sldId id="285" r:id="rId5"/>
    <p:sldId id="297" r:id="rId6"/>
    <p:sldId id="308" r:id="rId7"/>
    <p:sldId id="314" r:id="rId8"/>
    <p:sldId id="316" r:id="rId9"/>
    <p:sldId id="317" r:id="rId10"/>
    <p:sldId id="318" r:id="rId11"/>
    <p:sldId id="31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6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9748E-3F6D-4F15-9B2E-29D260C549D7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3DA46-8871-42AC-A8FB-DA406C178D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Methaan 4 elektronen paren rond om centrale C atoom Deze</a:t>
            </a:r>
            <a:r>
              <a:rPr lang="nl-NL" baseline="0" dirty="0" smtClean="0"/>
              <a:t> elektronen paren stoten elkaar af dus zullen zover mogelijk van elkaar afzitten dat is bij de </a:t>
            </a:r>
            <a:r>
              <a:rPr lang="nl-NL" baseline="0" dirty="0" err="1" smtClean="0"/>
              <a:t>tetraedische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omringing</a:t>
            </a:r>
            <a:r>
              <a:rPr lang="nl-NL" baseline="0" dirty="0" smtClean="0"/>
              <a:t>.</a:t>
            </a:r>
          </a:p>
          <a:p>
            <a:r>
              <a:rPr lang="nl-NL" baseline="0" dirty="0" smtClean="0"/>
              <a:t>Dus hoeken van 109,5  graden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3DA46-8871-42AC-A8FB-DA406C178DC4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Een</a:t>
            </a:r>
            <a:r>
              <a:rPr lang="nl-NL" baseline="0" dirty="0" smtClean="0"/>
              <a:t> dubbel elektronen paar en 2 enkele. Stoten elkaar af dus zover mogelijk van elkaar af dus in een plat vlak met hoeken 120 graden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3DA46-8871-42AC-A8FB-DA406C178DC4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Een enkel elektronen paar en een 3 </a:t>
            </a:r>
            <a:r>
              <a:rPr lang="nl-NL" dirty="0" err="1" smtClean="0"/>
              <a:t>voudig</a:t>
            </a:r>
            <a:r>
              <a:rPr lang="nl-NL" dirty="0" smtClean="0"/>
              <a:t> elektronen</a:t>
            </a:r>
            <a:r>
              <a:rPr lang="nl-NL" baseline="0" dirty="0" smtClean="0"/>
              <a:t> paar stoten elkaar af dus lineair. Hoeken van 180 graden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3DA46-8871-42AC-A8FB-DA406C178DC4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A9F1-5DC1-4FEC-91F2-47EF9F0E8F36}" type="datetimeFigureOut">
              <a:rPr lang="nl-NL" smtClean="0"/>
              <a:pPr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8310A-0D79-4D0F-8164-6F5D7AEC37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Naamgeving koolwaterstoffen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Stam = hoofdketen</a:t>
            </a:r>
          </a:p>
          <a:p>
            <a:pPr lvl="1"/>
            <a:r>
              <a:rPr lang="nl-NL" dirty="0" smtClean="0"/>
              <a:t>Achtervoegsel	</a:t>
            </a:r>
          </a:p>
          <a:p>
            <a:pPr lvl="2"/>
            <a:r>
              <a:rPr lang="nl-NL" dirty="0" smtClean="0"/>
              <a:t>aan		geen dubbele binding    </a:t>
            </a:r>
          </a:p>
          <a:p>
            <a:pPr lvl="2"/>
            <a:r>
              <a:rPr lang="nl-NL" dirty="0" smtClean="0"/>
              <a:t>een		dubbele binding	</a:t>
            </a:r>
          </a:p>
          <a:p>
            <a:pPr lvl="2"/>
            <a:r>
              <a:rPr lang="nl-NL" dirty="0" err="1" smtClean="0"/>
              <a:t>yn</a:t>
            </a:r>
            <a:r>
              <a:rPr lang="nl-NL" dirty="0" smtClean="0"/>
              <a:t>		drievoudige binding		</a:t>
            </a:r>
          </a:p>
          <a:p>
            <a:pPr lvl="3"/>
            <a:endParaRPr lang="nl-NL" dirty="0" smtClean="0"/>
          </a:p>
          <a:p>
            <a:r>
              <a:rPr lang="nl-NL" dirty="0" smtClean="0"/>
              <a:t>Zijgroepen  (vertakkingen)</a:t>
            </a:r>
          </a:p>
          <a:p>
            <a:pPr lvl="2">
              <a:buNone/>
            </a:pPr>
            <a:r>
              <a:rPr lang="nl-NL" sz="2600" dirty="0" smtClean="0"/>
              <a:t>Algemeen   	</a:t>
            </a:r>
            <a:r>
              <a:rPr lang="nl-NL" sz="2600" dirty="0" err="1" smtClean="0"/>
              <a:t>alkylgroep</a:t>
            </a:r>
            <a:endParaRPr lang="nl-NL" sz="2600" dirty="0" smtClean="0"/>
          </a:p>
          <a:p>
            <a:r>
              <a:rPr lang="nl-NL" dirty="0" smtClean="0"/>
              <a:t>Halogeen als zijgroep</a:t>
            </a:r>
          </a:p>
          <a:p>
            <a:pPr lvl="1">
              <a:buNone/>
            </a:pPr>
            <a:r>
              <a:rPr lang="nl-NL" dirty="0" smtClean="0"/>
              <a:t>	naam halogeen voor stam	</a:t>
            </a:r>
            <a:endParaRPr lang="nl-NL" sz="2400" dirty="0" smtClean="0"/>
          </a:p>
          <a:p>
            <a:pPr lvl="8">
              <a:buNone/>
            </a:pPr>
            <a:endParaRPr lang="nl-NL" dirty="0" smtClean="0"/>
          </a:p>
          <a:p>
            <a:r>
              <a:rPr lang="nl-NL" dirty="0" smtClean="0"/>
              <a:t>Meerdere dezelfde zijgroepen</a:t>
            </a:r>
          </a:p>
          <a:p>
            <a:pPr lvl="1"/>
            <a:r>
              <a:rPr lang="nl-NL" dirty="0" smtClean="0"/>
              <a:t>Aantal  voor de naam van de zijgroep</a:t>
            </a:r>
          </a:p>
          <a:p>
            <a:pPr lvl="2">
              <a:buNone/>
            </a:pPr>
            <a:r>
              <a:rPr lang="nl-NL" dirty="0" smtClean="0"/>
              <a:t>	2	</a:t>
            </a:r>
            <a:r>
              <a:rPr lang="nl-NL" dirty="0" err="1" smtClean="0"/>
              <a:t>di</a:t>
            </a:r>
            <a:endParaRPr lang="nl-NL" dirty="0" smtClean="0"/>
          </a:p>
          <a:p>
            <a:pPr lvl="2">
              <a:buNone/>
            </a:pPr>
            <a:r>
              <a:rPr lang="nl-NL" dirty="0" smtClean="0"/>
              <a:t>	3	tri</a:t>
            </a:r>
          </a:p>
          <a:p>
            <a:pPr lvl="2">
              <a:buNone/>
            </a:pPr>
            <a:r>
              <a:rPr lang="nl-NL" dirty="0" smtClean="0"/>
              <a:t>	4	tetra	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Ruimtelijke 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Teken alle mogelijke </a:t>
            </a:r>
            <a:r>
              <a:rPr lang="nl-NL" dirty="0" err="1" smtClean="0"/>
              <a:t>dichloorcyclopropenen</a:t>
            </a:r>
            <a:endParaRPr lang="nl-NL" dirty="0" smtClean="0"/>
          </a:p>
          <a:p>
            <a:pPr lvl="1"/>
            <a:endParaRPr lang="nl-NL" dirty="0"/>
          </a:p>
        </p:txBody>
      </p:sp>
      <p:pic>
        <p:nvPicPr>
          <p:cNvPr id="5" name="Afbeelding 4" descr="1,1 dichloorcyclopropa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564904"/>
            <a:ext cx="1932272" cy="1194717"/>
          </a:xfrm>
          <a:prstGeom prst="rect">
            <a:avLst/>
          </a:prstGeom>
        </p:spPr>
      </p:pic>
      <p:pic>
        <p:nvPicPr>
          <p:cNvPr id="7" name="Afbeelding 6" descr="cis 1,2 dichloorcylopropa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4005064"/>
            <a:ext cx="1920081" cy="1200813"/>
          </a:xfrm>
          <a:prstGeom prst="rect">
            <a:avLst/>
          </a:prstGeom>
        </p:spPr>
      </p:pic>
      <p:pic>
        <p:nvPicPr>
          <p:cNvPr id="8" name="Afbeelding 7" descr="trans 1,2 dichloorcyclopropaa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5373216"/>
            <a:ext cx="2017609" cy="1200813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4860032" y="285293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1,1 </a:t>
            </a:r>
            <a:r>
              <a:rPr lang="nl-NL" sz="2400" dirty="0" err="1" smtClean="0"/>
              <a:t>dichloorcyclopropaan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4932040" y="4335487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1,2 </a:t>
            </a:r>
            <a:r>
              <a:rPr lang="nl-NL" sz="2400" dirty="0" err="1" smtClean="0"/>
              <a:t>dichloorcyclopropaan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4932040" y="573325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1,2 </a:t>
            </a:r>
            <a:r>
              <a:rPr lang="nl-NL" sz="2400" dirty="0" err="1" smtClean="0"/>
              <a:t>dichloorcyclopropaan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4499992" y="433548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cis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4211960" y="570363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trans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Samenvattend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Cis trans </a:t>
            </a:r>
            <a:r>
              <a:rPr lang="nl-NL" dirty="0" err="1" smtClean="0"/>
              <a:t>isomerie</a:t>
            </a:r>
            <a:endParaRPr lang="nl-NL" dirty="0" smtClean="0"/>
          </a:p>
          <a:p>
            <a:r>
              <a:rPr lang="nl-NL" dirty="0" smtClean="0"/>
              <a:t>dubbele binding waarbij beide C atomen van de dubbele binding 2 verschillende atomen en/of atoomgroepen hebben</a:t>
            </a:r>
          </a:p>
          <a:p>
            <a:r>
              <a:rPr lang="nl-NL" dirty="0" smtClean="0"/>
              <a:t>ringstructuur waarbij 2 C atomen in de ring nog 2 verschillende atomen en/of atoomgroepen buiten de ring hebben</a:t>
            </a:r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nl-NL" dirty="0"/>
              <a:t>Ruimtelijke </a:t>
            </a:r>
            <a:r>
              <a:rPr lang="nl-NL" dirty="0" smtClean="0"/>
              <a:t>structuur</a:t>
            </a: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l-NL" sz="3200" noProof="0" dirty="0" smtClean="0"/>
              <a:t>Methaan</a:t>
            </a:r>
            <a:r>
              <a:rPr lang="nl-NL" sz="3200" dirty="0"/>
              <a:t>	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ethaan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nl-NL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nl-NL" sz="3200" baseline="-25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3200" baseline="-25000" dirty="0" smtClean="0"/>
              <a:t>Enkele binding vrij draaibaar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987824" y="170080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CH</a:t>
            </a:r>
            <a:r>
              <a:rPr lang="nl-NL" sz="3200" baseline="-25000" dirty="0" smtClean="0"/>
              <a:t>4</a:t>
            </a:r>
            <a:endParaRPr lang="nl-NL" sz="3200" dirty="0"/>
          </a:p>
        </p:txBody>
      </p:sp>
      <p:sp>
        <p:nvSpPr>
          <p:cNvPr id="11" name="Tekstvak 10"/>
          <p:cNvSpPr txBox="1"/>
          <p:nvPr/>
        </p:nvSpPr>
        <p:spPr>
          <a:xfrm>
            <a:off x="3059832" y="34290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C</a:t>
            </a:r>
            <a:r>
              <a:rPr lang="nl-NL" sz="3200" baseline="-25000" dirty="0" smtClean="0"/>
              <a:t>2</a:t>
            </a:r>
            <a:r>
              <a:rPr lang="nl-NL" sz="3200" dirty="0" smtClean="0"/>
              <a:t>H</a:t>
            </a:r>
            <a:r>
              <a:rPr lang="nl-NL" sz="3200" baseline="-25000" dirty="0" smtClean="0"/>
              <a:t>6</a:t>
            </a:r>
            <a:endParaRPr lang="nl-NL" sz="3200" dirty="0"/>
          </a:p>
        </p:txBody>
      </p:sp>
      <p:pic>
        <p:nvPicPr>
          <p:cNvPr id="12" name="Afbeelding 11" descr="metha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1412776"/>
            <a:ext cx="1237386" cy="1176431"/>
          </a:xfrm>
          <a:prstGeom prst="rect">
            <a:avLst/>
          </a:prstGeom>
        </p:spPr>
      </p:pic>
      <p:pic>
        <p:nvPicPr>
          <p:cNvPr id="13" name="Afbeelding 12" descr="ethaa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2924944"/>
            <a:ext cx="1523874" cy="1182526"/>
          </a:xfrm>
          <a:prstGeom prst="rect">
            <a:avLst/>
          </a:prstGeom>
        </p:spPr>
      </p:pic>
      <p:pic>
        <p:nvPicPr>
          <p:cNvPr id="14" name="Afbeelding 13" descr="ethaan 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5085184"/>
            <a:ext cx="1536065" cy="1237386"/>
          </a:xfrm>
          <a:prstGeom prst="rect">
            <a:avLst/>
          </a:prstGeom>
        </p:spPr>
      </p:pic>
      <p:pic>
        <p:nvPicPr>
          <p:cNvPr id="15" name="Afbeelding 14" descr="dubbele pij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8144" y="4293096"/>
            <a:ext cx="188960" cy="700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1484785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 smtClean="0"/>
          </a:p>
          <a:p>
            <a:endParaRPr lang="nl-NL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Ruimtelijke structuur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Etheen		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/>
              <a:t>dubbele binding niet vrij draaibaar</a:t>
            </a: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915816" y="1556792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C</a:t>
            </a:r>
            <a:r>
              <a:rPr lang="nl-NL" sz="3200" baseline="-25000" dirty="0" smtClean="0"/>
              <a:t>2</a:t>
            </a:r>
            <a:r>
              <a:rPr lang="nl-NL" sz="3200" dirty="0" smtClean="0"/>
              <a:t>H</a:t>
            </a:r>
            <a:r>
              <a:rPr lang="nl-NL" sz="3200" baseline="-25000" dirty="0" smtClean="0"/>
              <a:t>4</a:t>
            </a:r>
            <a:endParaRPr lang="nl-NL" sz="3200" dirty="0"/>
          </a:p>
        </p:txBody>
      </p:sp>
      <p:pic>
        <p:nvPicPr>
          <p:cNvPr id="9" name="Afbeelding 8" descr="eth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1556792"/>
            <a:ext cx="1761598" cy="1237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1484785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 smtClean="0"/>
          </a:p>
          <a:p>
            <a:endParaRPr lang="nl-NL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Ruimtelijke structuur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Ethyn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Twee op een volgende dubbele bindingen</a:t>
            </a:r>
          </a:p>
          <a:p>
            <a:pPr lvl="1"/>
            <a:r>
              <a:rPr lang="nl-NL" dirty="0" smtClean="0"/>
              <a:t>Bv   		</a:t>
            </a:r>
            <a:endParaRPr lang="nl-NL" dirty="0"/>
          </a:p>
          <a:p>
            <a:pPr>
              <a:buNone/>
            </a:pPr>
            <a:r>
              <a:rPr lang="nl-NL" dirty="0" smtClean="0"/>
              <a:t>	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411760" y="162880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 C</a:t>
            </a:r>
            <a:r>
              <a:rPr lang="nl-NL" sz="3200" baseline="-25000" dirty="0" smtClean="0"/>
              <a:t>2</a:t>
            </a:r>
            <a:r>
              <a:rPr lang="nl-NL" sz="3200" dirty="0" smtClean="0"/>
              <a:t>H</a:t>
            </a:r>
            <a:r>
              <a:rPr lang="nl-NL" sz="3200" baseline="-25000" dirty="0" smtClean="0"/>
              <a:t>2</a:t>
            </a:r>
            <a:endParaRPr lang="nl-NL" sz="3200" dirty="0"/>
          </a:p>
        </p:txBody>
      </p:sp>
      <p:sp>
        <p:nvSpPr>
          <p:cNvPr id="9" name="Tekstvak 8"/>
          <p:cNvSpPr txBox="1"/>
          <p:nvPr/>
        </p:nvSpPr>
        <p:spPr>
          <a:xfrm>
            <a:off x="2483768" y="34290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propadieen</a:t>
            </a:r>
            <a:endParaRPr lang="nl-NL" sz="2400" baseline="-25000" dirty="0" smtClean="0"/>
          </a:p>
        </p:txBody>
      </p:sp>
      <p:pic>
        <p:nvPicPr>
          <p:cNvPr id="10" name="Afbeelding 9" descr="ethy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1772816"/>
            <a:ext cx="3565865" cy="371825"/>
          </a:xfrm>
          <a:prstGeom prst="rect">
            <a:avLst/>
          </a:prstGeom>
        </p:spPr>
      </p:pic>
      <p:pic>
        <p:nvPicPr>
          <p:cNvPr id="11" name="Afbeelding 10" descr="propadie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3717032"/>
            <a:ext cx="1849188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Samenvattend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Atoom heeft				</a:t>
            </a:r>
          </a:p>
          <a:p>
            <a:pPr>
              <a:buNone/>
            </a:pPr>
            <a:r>
              <a:rPr lang="nl-NL" dirty="0" smtClean="0"/>
              <a:t>	</a:t>
            </a:r>
            <a:r>
              <a:rPr lang="nl-NL" sz="2800" dirty="0" smtClean="0"/>
              <a:t>		</a:t>
            </a:r>
          </a:p>
          <a:p>
            <a:pPr>
              <a:buNone/>
            </a:pPr>
            <a:r>
              <a:rPr lang="nl-NL" sz="2800" dirty="0"/>
              <a:t>	</a:t>
            </a:r>
            <a:r>
              <a:rPr lang="nl-NL" sz="2800" dirty="0" smtClean="0"/>
              <a:t>						</a:t>
            </a:r>
            <a:endParaRPr lang="nl-NL" sz="2400" dirty="0" smtClean="0"/>
          </a:p>
          <a:p>
            <a:pPr>
              <a:buNone/>
            </a:pPr>
            <a:r>
              <a:rPr lang="nl-NL" sz="2800" dirty="0" smtClean="0"/>
              <a:t>	</a:t>
            </a:r>
          </a:p>
          <a:p>
            <a:pPr>
              <a:buNone/>
            </a:pPr>
            <a:r>
              <a:rPr lang="nl-NL" sz="2800" dirty="0"/>
              <a:t>	</a:t>
            </a:r>
            <a:endParaRPr lang="nl-NL" sz="2800" dirty="0" smtClean="0"/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						</a:t>
            </a:r>
            <a:endParaRPr lang="nl-NL" sz="2400" dirty="0"/>
          </a:p>
          <a:p>
            <a:pPr>
              <a:buNone/>
            </a:pPr>
            <a:r>
              <a:rPr lang="nl-NL" dirty="0" smtClean="0"/>
              <a:t>	</a:t>
            </a:r>
            <a:endParaRPr lang="nl-NL" sz="2800" dirty="0" smtClean="0"/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	 </a:t>
            </a:r>
          </a:p>
          <a:p>
            <a:pPr>
              <a:buNone/>
            </a:pPr>
            <a:r>
              <a:rPr lang="nl-NL" sz="2800" dirty="0" smtClean="0"/>
              <a:t>			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012160" y="206084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/>
              <a:t>tetraedisch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6228184" y="256490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hoeken 109,5</a:t>
            </a:r>
            <a:r>
              <a:rPr lang="nl-NL" sz="2400" baseline="30000" dirty="0" smtClean="0"/>
              <a:t>o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6012160" y="304979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 vlak </a:t>
            </a:r>
            <a:endParaRPr lang="nl-NL" sz="2800" dirty="0"/>
          </a:p>
        </p:txBody>
      </p:sp>
      <p:sp>
        <p:nvSpPr>
          <p:cNvPr id="7" name="Tekstvak 6"/>
          <p:cNvSpPr txBox="1"/>
          <p:nvPr/>
        </p:nvSpPr>
        <p:spPr>
          <a:xfrm>
            <a:off x="6300192" y="357301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hoeken 120</a:t>
            </a:r>
            <a:r>
              <a:rPr lang="nl-NL" sz="2400" baseline="30000" dirty="0" smtClean="0"/>
              <a:t>o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228184" y="407707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lineair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444208" y="4581128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hoeken 180ᵒ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899592" y="206084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 - 4 enkelvoudige bindingen</a:t>
            </a:r>
            <a:endParaRPr lang="nl-NL" sz="2800" dirty="0"/>
          </a:p>
        </p:txBody>
      </p:sp>
      <p:sp>
        <p:nvSpPr>
          <p:cNvPr id="11" name="Tekstvak 10"/>
          <p:cNvSpPr txBox="1"/>
          <p:nvPr/>
        </p:nvSpPr>
        <p:spPr>
          <a:xfrm>
            <a:off x="899592" y="299695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 - 2 enkelvoudige en 1 dubbele</a:t>
            </a:r>
            <a:endParaRPr lang="nl-NL" sz="2800" dirty="0"/>
          </a:p>
        </p:txBody>
      </p:sp>
      <p:sp>
        <p:nvSpPr>
          <p:cNvPr id="12" name="Tekstvak 11"/>
          <p:cNvSpPr txBox="1"/>
          <p:nvPr/>
        </p:nvSpPr>
        <p:spPr>
          <a:xfrm>
            <a:off x="971600" y="4005064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- 1 enkele + 1 drievoudige    		binding</a:t>
            </a:r>
            <a:endParaRPr lang="nl-NL" sz="2800" dirty="0"/>
          </a:p>
        </p:txBody>
      </p:sp>
      <p:sp>
        <p:nvSpPr>
          <p:cNvPr id="13" name="Tekstvak 12"/>
          <p:cNvSpPr txBox="1"/>
          <p:nvPr/>
        </p:nvSpPr>
        <p:spPr>
          <a:xfrm>
            <a:off x="899592" y="5157192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</a:t>
            </a:r>
            <a:r>
              <a:rPr lang="nl-NL" sz="2800" dirty="0" smtClean="0"/>
              <a:t>- 2 opeenvolgende dubbele  			bindingen</a:t>
            </a:r>
            <a:endParaRPr lang="nl-NL" sz="2800" dirty="0"/>
          </a:p>
        </p:txBody>
      </p:sp>
      <p:sp>
        <p:nvSpPr>
          <p:cNvPr id="14" name="Tekstvak 13"/>
          <p:cNvSpPr txBox="1"/>
          <p:nvPr/>
        </p:nvSpPr>
        <p:spPr>
          <a:xfrm>
            <a:off x="6300192" y="51571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lineair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516216" y="570363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hoeken 180ᵒ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6012160" y="155679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/>
              <a:t>omringing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mtClean="0"/>
              <a:t>Teken </a:t>
            </a:r>
            <a:r>
              <a:rPr lang="nl-NL" dirty="0" smtClean="0"/>
              <a:t>alle mogelijke </a:t>
            </a:r>
            <a:r>
              <a:rPr lang="nl-NL" dirty="0" err="1" smtClean="0"/>
              <a:t>dichloorethenen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                                        	1,1 </a:t>
            </a:r>
            <a:r>
              <a:rPr lang="nl-NL" dirty="0" err="1" smtClean="0"/>
              <a:t>dichlooretheen</a:t>
            </a:r>
            <a:endParaRPr lang="nl-NL" dirty="0"/>
          </a:p>
          <a:p>
            <a:pPr lvl="2">
              <a:buNone/>
            </a:pPr>
            <a:endParaRPr lang="nl-NL" dirty="0" smtClean="0"/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						1,2 </a:t>
            </a:r>
            <a:r>
              <a:rPr lang="nl-NL" dirty="0" err="1" smtClean="0"/>
              <a:t>dichlooretheen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		1,2 </a:t>
            </a:r>
            <a:r>
              <a:rPr lang="nl-NL" dirty="0" err="1"/>
              <a:t>dichlooretheen</a:t>
            </a:r>
            <a:r>
              <a:rPr lang="nl-NL" dirty="0" smtClean="0"/>
              <a:t>  </a:t>
            </a:r>
          </a:p>
          <a:p>
            <a:endParaRPr lang="nl-NL" dirty="0"/>
          </a:p>
          <a:p>
            <a:endParaRPr lang="nl-NL" b="1" dirty="0" smtClean="0"/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355976" y="3212976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</a:t>
            </a:r>
            <a:r>
              <a:rPr lang="nl-NL" sz="3200" dirty="0" smtClean="0"/>
              <a:t>cis</a:t>
            </a:r>
            <a:endParaRPr lang="nl-NL" sz="3200" dirty="0"/>
          </a:p>
        </p:txBody>
      </p:sp>
      <p:sp>
        <p:nvSpPr>
          <p:cNvPr id="8" name="Tekstvak 7"/>
          <p:cNvSpPr txBox="1"/>
          <p:nvPr/>
        </p:nvSpPr>
        <p:spPr>
          <a:xfrm>
            <a:off x="4067944" y="494116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trans</a:t>
            </a:r>
            <a:endParaRPr lang="nl-NL" sz="3200" dirty="0"/>
          </a:p>
        </p:txBody>
      </p:sp>
      <p:pic>
        <p:nvPicPr>
          <p:cNvPr id="11" name="Afbeelding 10" descr="1,1 dichlooreth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79" y="1556792"/>
            <a:ext cx="1721335" cy="1152128"/>
          </a:xfrm>
          <a:prstGeom prst="rect">
            <a:avLst/>
          </a:prstGeom>
        </p:spPr>
      </p:pic>
      <p:pic>
        <p:nvPicPr>
          <p:cNvPr id="12" name="Afbeelding 11" descr="cis 1,2 dichlooreth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2996952"/>
            <a:ext cx="1700644" cy="1164240"/>
          </a:xfrm>
          <a:prstGeom prst="rect">
            <a:avLst/>
          </a:prstGeom>
        </p:spPr>
      </p:pic>
      <p:pic>
        <p:nvPicPr>
          <p:cNvPr id="13" name="Afbeelding 12" descr="trans 1,2 dichloorethe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4581128"/>
            <a:ext cx="1588412" cy="1080120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5580112" y="40050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K</a:t>
            </a:r>
            <a:r>
              <a:rPr lang="nl-NL" baseline="-25000" dirty="0" err="1" smtClean="0"/>
              <a:t>p</a:t>
            </a:r>
            <a:r>
              <a:rPr lang="nl-NL" dirty="0" smtClean="0"/>
              <a:t>   = 293 </a:t>
            </a:r>
            <a:r>
              <a:rPr lang="nl-NL" baseline="30000" dirty="0" err="1" smtClean="0"/>
              <a:t>o</a:t>
            </a:r>
            <a:r>
              <a:rPr lang="nl-NL" dirty="0" err="1" smtClean="0"/>
              <a:t>K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724128" y="58052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K</a:t>
            </a:r>
            <a:r>
              <a:rPr lang="nl-NL" baseline="-25000" dirty="0" err="1" smtClean="0"/>
              <a:t>p</a:t>
            </a:r>
            <a:r>
              <a:rPr lang="nl-NL" dirty="0" smtClean="0"/>
              <a:t>   = 323 </a:t>
            </a:r>
            <a:r>
              <a:rPr lang="nl-NL" baseline="30000" dirty="0" err="1" smtClean="0"/>
              <a:t>o</a:t>
            </a:r>
            <a:r>
              <a:rPr lang="nl-NL" dirty="0" err="1" smtClean="0"/>
              <a:t>K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Samenvattend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Cis trans </a:t>
            </a:r>
            <a:r>
              <a:rPr lang="nl-NL" dirty="0" err="1" smtClean="0"/>
              <a:t>isomerie</a:t>
            </a:r>
            <a:endParaRPr lang="nl-NL" dirty="0" smtClean="0"/>
          </a:p>
          <a:p>
            <a:r>
              <a:rPr lang="nl-NL" dirty="0" smtClean="0"/>
              <a:t>dubbele binding waarbij beide C atomen van de dubbele binding 2 verschillende atomen en/of atoomgroepen hebben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1484785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 smtClean="0"/>
          </a:p>
          <a:p>
            <a:endParaRPr lang="nl-NL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Ruimtelijke structuur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	</a:t>
            </a:r>
          </a:p>
          <a:p>
            <a:r>
              <a:rPr lang="nl-NL" dirty="0" smtClean="0"/>
              <a:t>Ringstructuur</a:t>
            </a:r>
          </a:p>
          <a:p>
            <a:pPr lvl="1">
              <a:buNone/>
            </a:pPr>
            <a:r>
              <a:rPr lang="nl-NL" dirty="0" smtClean="0"/>
              <a:t>  bv </a:t>
            </a:r>
            <a:r>
              <a:rPr lang="nl-NL" dirty="0" err="1" smtClean="0"/>
              <a:t>cyclohexaan</a:t>
            </a:r>
            <a:r>
              <a:rPr lang="nl-NL" dirty="0" smtClean="0"/>
              <a:t> 	</a:t>
            </a:r>
            <a:endParaRPr lang="nl-NL" baseline="-25000" dirty="0" smtClean="0"/>
          </a:p>
          <a:p>
            <a:pPr lvl="1">
              <a:buNone/>
            </a:pPr>
            <a:endParaRPr lang="nl-NL" baseline="-25000" dirty="0"/>
          </a:p>
          <a:p>
            <a:pPr lvl="1">
              <a:buNone/>
            </a:pPr>
            <a:endParaRPr lang="nl-NL" baseline="-25000" dirty="0" smtClean="0"/>
          </a:p>
          <a:p>
            <a:pPr lvl="1">
              <a:buNone/>
            </a:pPr>
            <a:r>
              <a:rPr lang="nl-NL" sz="2400" dirty="0" smtClean="0"/>
              <a:t>Ringstructuur star</a:t>
            </a:r>
            <a:endParaRPr lang="nl-NL" sz="2400" dirty="0"/>
          </a:p>
          <a:p>
            <a:pPr>
              <a:buNone/>
            </a:pPr>
            <a:r>
              <a:rPr lang="nl-NL" dirty="0" smtClean="0"/>
              <a:t>	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851920" y="2852936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C</a:t>
            </a:r>
            <a:r>
              <a:rPr lang="nl-NL" sz="3200" baseline="-25000" dirty="0" smtClean="0"/>
              <a:t>6</a:t>
            </a:r>
            <a:r>
              <a:rPr lang="nl-NL" sz="3200" dirty="0" smtClean="0"/>
              <a:t>H</a:t>
            </a:r>
            <a:r>
              <a:rPr lang="nl-NL" sz="3200" baseline="-25000" dirty="0" smtClean="0"/>
              <a:t>12</a:t>
            </a:r>
            <a:endParaRPr lang="nl-NL" sz="3200" dirty="0"/>
          </a:p>
        </p:txBody>
      </p:sp>
      <p:pic>
        <p:nvPicPr>
          <p:cNvPr id="10" name="Afbeelding 9" descr="cyclohexa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293096"/>
            <a:ext cx="2889265" cy="1603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Ruimtelijke 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Teken alle mogelijke </a:t>
            </a:r>
            <a:r>
              <a:rPr lang="nl-NL" dirty="0" err="1" smtClean="0"/>
              <a:t>dichloorcyclopropaan</a:t>
            </a:r>
            <a:endParaRPr lang="nl-NL" dirty="0" smtClean="0"/>
          </a:p>
          <a:p>
            <a:pPr lvl="1"/>
            <a:r>
              <a:rPr lang="nl-NL" dirty="0" smtClean="0"/>
              <a:t>Teken daar bij de ringstructuur steeds op de volgende wijze</a:t>
            </a:r>
          </a:p>
          <a:p>
            <a:pPr lvl="1"/>
            <a:endParaRPr lang="nl-NL" dirty="0"/>
          </a:p>
        </p:txBody>
      </p:sp>
      <p:pic>
        <p:nvPicPr>
          <p:cNvPr id="6" name="Afbeelding 5" descr="ringstruct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3068960"/>
            <a:ext cx="1682357" cy="1127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258</Words>
  <Application>Microsoft Office PowerPoint</Application>
  <PresentationFormat>Diavoorstelling (4:3)</PresentationFormat>
  <Paragraphs>115</Paragraphs>
  <Slides>11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Naamgeving koolwaterstoffen</vt:lpstr>
      <vt:lpstr>Ruimtelijke structuur</vt:lpstr>
      <vt:lpstr>Ruimtelijke structuur</vt:lpstr>
      <vt:lpstr>Ruimtelijke structuur</vt:lpstr>
      <vt:lpstr>Samenvattend</vt:lpstr>
      <vt:lpstr>Teken alle mogelijke dichloorethenen</vt:lpstr>
      <vt:lpstr>Samenvattend</vt:lpstr>
      <vt:lpstr>Ruimtelijke structuur</vt:lpstr>
      <vt:lpstr>Ruimtelijke structuur</vt:lpstr>
      <vt:lpstr>Ruimtelijke structuur</vt:lpstr>
      <vt:lpstr>Samenvattend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Ruimtelijke structuur</dc:title>
  <dc:creator>Nelly Andela</dc:creator>
  <cp:lastModifiedBy>Nelly Andela</cp:lastModifiedBy>
  <cp:revision>34</cp:revision>
  <dcterms:created xsi:type="dcterms:W3CDTF">2015-02-04T18:57:55Z</dcterms:created>
  <dcterms:modified xsi:type="dcterms:W3CDTF">2020-11-18T10:26:36Z</dcterms:modified>
</cp:coreProperties>
</file>