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336" r:id="rId2"/>
    <p:sldId id="329" r:id="rId3"/>
    <p:sldId id="301" r:id="rId4"/>
    <p:sldId id="271" r:id="rId5"/>
    <p:sldId id="286" r:id="rId6"/>
    <p:sldId id="334" r:id="rId7"/>
    <p:sldId id="338" r:id="rId8"/>
    <p:sldId id="324" r:id="rId9"/>
    <p:sldId id="337" r:id="rId10"/>
    <p:sldId id="339" r:id="rId11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43" autoAdjust="0"/>
    <p:restoredTop sz="94660"/>
  </p:normalViewPr>
  <p:slideViewPr>
    <p:cSldViewPr>
      <p:cViewPr varScale="1">
        <p:scale>
          <a:sx n="126" d="100"/>
          <a:sy n="126" d="100"/>
        </p:scale>
        <p:origin x="-120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A2230B-E9E6-496E-B8B2-7ADAC71D81CF}" type="datetimeFigureOut">
              <a:rPr lang="nl-NL" smtClean="0"/>
              <a:t>25-1-2022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CA099AF-B42D-4859-A258-F9C177A8E70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610297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A099AF-B42D-4859-A258-F9C177A8E706}" type="slidenum">
              <a:rPr lang="nl-NL" smtClean="0"/>
              <a:t>10</a:t>
            </a:fld>
            <a:endParaRPr lang="nl-N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het opmaakprofiel van de modelondertitel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31CAE4-FDF9-4485-917D-B0255E1348BF}" type="datetimeFigureOut">
              <a:rPr lang="nl-NL" smtClean="0"/>
              <a:pPr/>
              <a:t>25-1-2022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253F2-4CF9-42FF-846A-6222B788C29D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31CAE4-FDF9-4485-917D-B0255E1348BF}" type="datetimeFigureOut">
              <a:rPr lang="nl-NL" smtClean="0"/>
              <a:pPr/>
              <a:t>25-1-2022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253F2-4CF9-42FF-846A-6222B788C29D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31CAE4-FDF9-4485-917D-B0255E1348BF}" type="datetimeFigureOut">
              <a:rPr lang="nl-NL" smtClean="0"/>
              <a:pPr/>
              <a:t>25-1-2022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253F2-4CF9-42FF-846A-6222B788C29D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31CAE4-FDF9-4485-917D-B0255E1348BF}" type="datetimeFigureOut">
              <a:rPr lang="nl-NL" smtClean="0"/>
              <a:pPr/>
              <a:t>25-1-2022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253F2-4CF9-42FF-846A-6222B788C29D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31CAE4-FDF9-4485-917D-B0255E1348BF}" type="datetimeFigureOut">
              <a:rPr lang="nl-NL" smtClean="0"/>
              <a:pPr/>
              <a:t>25-1-2022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253F2-4CF9-42FF-846A-6222B788C29D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31CAE4-FDF9-4485-917D-B0255E1348BF}" type="datetimeFigureOut">
              <a:rPr lang="nl-NL" smtClean="0"/>
              <a:pPr/>
              <a:t>25-1-2022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253F2-4CF9-42FF-846A-6222B788C29D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31CAE4-FDF9-4485-917D-B0255E1348BF}" type="datetimeFigureOut">
              <a:rPr lang="nl-NL" smtClean="0"/>
              <a:pPr/>
              <a:t>25-1-2022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253F2-4CF9-42FF-846A-6222B788C29D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31CAE4-FDF9-4485-917D-B0255E1348BF}" type="datetimeFigureOut">
              <a:rPr lang="nl-NL" smtClean="0"/>
              <a:pPr/>
              <a:t>25-1-2022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253F2-4CF9-42FF-846A-6222B788C29D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31CAE4-FDF9-4485-917D-B0255E1348BF}" type="datetimeFigureOut">
              <a:rPr lang="nl-NL" smtClean="0"/>
              <a:pPr/>
              <a:t>25-1-2022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253F2-4CF9-42FF-846A-6222B788C29D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31CAE4-FDF9-4485-917D-B0255E1348BF}" type="datetimeFigureOut">
              <a:rPr lang="nl-NL" smtClean="0"/>
              <a:pPr/>
              <a:t>25-1-2022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253F2-4CF9-42FF-846A-6222B788C29D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31CAE4-FDF9-4485-917D-B0255E1348BF}" type="datetimeFigureOut">
              <a:rPr lang="nl-NL" smtClean="0"/>
              <a:pPr/>
              <a:t>25-1-2022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253F2-4CF9-42FF-846A-6222B788C29D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31CAE4-FDF9-4485-917D-B0255E1348BF}" type="datetimeFigureOut">
              <a:rPr lang="nl-NL" smtClean="0"/>
              <a:pPr/>
              <a:t>25-1-2022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0253F2-4CF9-42FF-846A-6222B788C29D}" type="slidenum">
              <a:rPr lang="nl-NL" smtClean="0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2.w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457200"/>
            <a:ext cx="7772400" cy="1295400"/>
          </a:xfrm>
        </p:spPr>
        <p:txBody>
          <a:bodyPr/>
          <a:lstStyle/>
          <a:p>
            <a:pPr eaLnBrk="1" hangingPunct="1"/>
            <a:r>
              <a:rPr lang="nl-NL" smtClean="0"/>
              <a:t>Naamgeving koolwaterstoffen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827088" y="620713"/>
            <a:ext cx="7200900" cy="4487862"/>
          </a:xfrm>
        </p:spPr>
        <p:txBody>
          <a:bodyPr>
            <a:normAutofit fontScale="92500" lnSpcReduction="20000"/>
          </a:bodyPr>
          <a:lstStyle/>
          <a:p>
            <a:pPr algn="l" eaLnBrk="1" hangingPunct="1">
              <a:defRPr/>
            </a:pPr>
            <a:r>
              <a:rPr lang="nl-NL" sz="2800" b="1" dirty="0" smtClean="0">
                <a:latin typeface="+mj-lt"/>
              </a:rPr>
              <a:t>	</a:t>
            </a:r>
            <a:endParaRPr lang="nl-NL" sz="2800" b="1" dirty="0" smtClean="0">
              <a:latin typeface="+mj-lt"/>
              <a:cs typeface="Arial"/>
            </a:endParaRPr>
          </a:p>
          <a:p>
            <a:pPr algn="l" eaLnBrk="1" hangingPunct="1">
              <a:defRPr/>
            </a:pPr>
            <a:endParaRPr lang="nl-NL" sz="2400" b="1" dirty="0" smtClean="0">
              <a:latin typeface="+mj-lt"/>
              <a:cs typeface="Arial"/>
            </a:endParaRPr>
          </a:p>
          <a:p>
            <a:pPr algn="l" eaLnBrk="1" hangingPunct="1">
              <a:defRPr/>
            </a:pPr>
            <a:endParaRPr lang="nl-NL" sz="2400" b="1" dirty="0" smtClean="0">
              <a:latin typeface="+mj-lt"/>
              <a:cs typeface="Arial"/>
            </a:endParaRPr>
          </a:p>
          <a:p>
            <a:pPr algn="l" eaLnBrk="1" hangingPunct="1">
              <a:defRPr/>
            </a:pPr>
            <a:r>
              <a:rPr lang="nl-NL" sz="2400" b="1" dirty="0" smtClean="0">
                <a:latin typeface="+mj-lt"/>
                <a:cs typeface="Arial"/>
              </a:rPr>
              <a:t>	       	</a:t>
            </a:r>
          </a:p>
          <a:p>
            <a:pPr algn="l" eaLnBrk="1" hangingPunct="1">
              <a:defRPr/>
            </a:pPr>
            <a:r>
              <a:rPr lang="nl-NL" sz="2400" b="1" dirty="0" smtClean="0">
                <a:latin typeface="+mj-lt"/>
                <a:cs typeface="Arial"/>
              </a:rPr>
              <a:t>					    </a:t>
            </a:r>
          </a:p>
          <a:p>
            <a:pPr algn="l" eaLnBrk="1" hangingPunct="1">
              <a:defRPr/>
            </a:pPr>
            <a:endParaRPr lang="nl-NL" sz="2400" b="1" dirty="0" smtClean="0">
              <a:latin typeface="+mj-lt"/>
              <a:cs typeface="Arial"/>
            </a:endParaRPr>
          </a:p>
          <a:p>
            <a:pPr algn="l" eaLnBrk="1" hangingPunct="1">
              <a:defRPr/>
            </a:pPr>
            <a:r>
              <a:rPr lang="nl-NL" sz="2400" b="1" dirty="0" smtClean="0">
                <a:latin typeface="+mj-lt"/>
                <a:cs typeface="Arial"/>
              </a:rPr>
              <a:t>	</a:t>
            </a:r>
            <a:r>
              <a:rPr lang="nl-NL" sz="2400" b="1" dirty="0" smtClean="0"/>
              <a:t>		  </a:t>
            </a:r>
            <a:r>
              <a:rPr lang="nl-NL" sz="2400" b="1" dirty="0" smtClean="0">
                <a:latin typeface="+mj-lt"/>
                <a:cs typeface="Arial"/>
              </a:rPr>
              <a:t>	</a:t>
            </a:r>
          </a:p>
          <a:p>
            <a:pPr algn="l" eaLnBrk="1" hangingPunct="1">
              <a:defRPr/>
            </a:pPr>
            <a:endParaRPr lang="nl-NL" sz="2400" b="1" dirty="0" smtClean="0">
              <a:latin typeface="+mj-lt"/>
              <a:cs typeface="Arial"/>
            </a:endParaRPr>
          </a:p>
          <a:p>
            <a:pPr algn="l" eaLnBrk="1" hangingPunct="1">
              <a:defRPr/>
            </a:pPr>
            <a:r>
              <a:rPr lang="nl-NL" sz="2400" b="1" dirty="0" smtClean="0">
                <a:latin typeface="+mj-lt"/>
                <a:cs typeface="Arial"/>
              </a:rPr>
              <a:t>		</a:t>
            </a:r>
            <a:r>
              <a:rPr lang="nl-NL" sz="2400" b="1" dirty="0" smtClean="0">
                <a:cs typeface="Arial"/>
              </a:rPr>
              <a:t> </a:t>
            </a:r>
            <a:r>
              <a:rPr lang="nl-NL" sz="2400" b="1" dirty="0" smtClean="0">
                <a:latin typeface="+mj-lt"/>
                <a:cs typeface="Arial"/>
              </a:rPr>
              <a:t>	      		</a:t>
            </a:r>
            <a:r>
              <a:rPr lang="nl-NL" sz="2400" b="1" baseline="-25000" dirty="0" smtClean="0"/>
              <a:t>	       </a:t>
            </a:r>
            <a:r>
              <a:rPr lang="nl-NL" sz="2400" b="1" baseline="-25000" dirty="0" smtClean="0">
                <a:latin typeface="Arial"/>
                <a:cs typeface="Arial"/>
              </a:rPr>
              <a:t>		</a:t>
            </a:r>
            <a:r>
              <a:rPr lang="nl-NL" sz="2400" b="1" baseline="-25000" dirty="0" smtClean="0"/>
              <a:t>	</a:t>
            </a:r>
            <a:endParaRPr lang="nl-NL" sz="2400" b="1" dirty="0" smtClean="0"/>
          </a:p>
          <a:p>
            <a:pPr algn="l" eaLnBrk="1" hangingPunct="1">
              <a:defRPr/>
            </a:pPr>
            <a:r>
              <a:rPr lang="nl-NL" sz="2400" b="1" dirty="0" smtClean="0">
                <a:latin typeface="+mj-lt"/>
                <a:cs typeface="Arial"/>
              </a:rPr>
              <a:t>		</a:t>
            </a:r>
          </a:p>
          <a:p>
            <a:pPr algn="l" eaLnBrk="1" hangingPunct="1">
              <a:defRPr/>
            </a:pPr>
            <a:endParaRPr lang="nl-NL" sz="2800" b="1" dirty="0" smtClean="0">
              <a:latin typeface="+mj-lt"/>
              <a:cs typeface="Arial"/>
            </a:endParaRPr>
          </a:p>
          <a:p>
            <a:pPr algn="l" eaLnBrk="1" hangingPunct="1">
              <a:defRPr/>
            </a:pPr>
            <a:r>
              <a:rPr lang="nl-NL" sz="2800" b="1" dirty="0" smtClean="0">
                <a:latin typeface="+mj-lt"/>
                <a:cs typeface="Arial"/>
              </a:rPr>
              <a:t>	</a:t>
            </a:r>
            <a:endParaRPr lang="nl-NL" sz="2800" dirty="0" smtClean="0">
              <a:latin typeface="+mj-lt"/>
            </a:endParaRPr>
          </a:p>
          <a:p>
            <a:pPr algn="l" eaLnBrk="1" hangingPunct="1">
              <a:defRPr/>
            </a:pPr>
            <a:endParaRPr lang="nl-NL" sz="2800" dirty="0" smtClean="0"/>
          </a:p>
          <a:p>
            <a:pPr algn="l" eaLnBrk="1" hangingPunct="1">
              <a:defRPr/>
            </a:pPr>
            <a:endParaRPr lang="nl-NL" sz="2800" dirty="0" smtClean="0"/>
          </a:p>
          <a:p>
            <a:pPr eaLnBrk="1" hangingPunct="1">
              <a:defRPr/>
            </a:pPr>
            <a:endParaRPr lang="nl-NL" dirty="0" smtClean="0"/>
          </a:p>
        </p:txBody>
      </p:sp>
      <p:sp>
        <p:nvSpPr>
          <p:cNvPr id="7172" name="Tekstvak 3"/>
          <p:cNvSpPr txBox="1">
            <a:spLocks noChangeArrowheads="1"/>
          </p:cNvSpPr>
          <p:nvPr/>
        </p:nvSpPr>
        <p:spPr bwMode="auto">
          <a:xfrm>
            <a:off x="900113" y="1484313"/>
            <a:ext cx="21590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nl-NL" b="1"/>
              <a:t>Samenvattend</a:t>
            </a:r>
          </a:p>
        </p:txBody>
      </p:sp>
      <p:sp>
        <p:nvSpPr>
          <p:cNvPr id="7173" name="Tekstvak 4"/>
          <p:cNvSpPr txBox="1">
            <a:spLocks noChangeArrowheads="1"/>
          </p:cNvSpPr>
          <p:nvPr/>
        </p:nvSpPr>
        <p:spPr bwMode="auto">
          <a:xfrm>
            <a:off x="2916238" y="1700213"/>
            <a:ext cx="12954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nl-NL" b="1"/>
              <a:t>zijgroep</a:t>
            </a:r>
          </a:p>
        </p:txBody>
      </p:sp>
      <p:sp>
        <p:nvSpPr>
          <p:cNvPr id="7174" name="Tekstvak 5"/>
          <p:cNvSpPr txBox="1">
            <a:spLocks noChangeArrowheads="1"/>
          </p:cNvSpPr>
          <p:nvPr/>
        </p:nvSpPr>
        <p:spPr bwMode="auto">
          <a:xfrm>
            <a:off x="4211638" y="1700213"/>
            <a:ext cx="201612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nl-NL" b="1"/>
              <a:t>achtervoegsel</a:t>
            </a:r>
          </a:p>
        </p:txBody>
      </p:sp>
      <p:sp>
        <p:nvSpPr>
          <p:cNvPr id="7175" name="Tekstvak 6"/>
          <p:cNvSpPr txBox="1">
            <a:spLocks noChangeArrowheads="1"/>
          </p:cNvSpPr>
          <p:nvPr/>
        </p:nvSpPr>
        <p:spPr bwMode="auto">
          <a:xfrm>
            <a:off x="6443663" y="1700213"/>
            <a:ext cx="201612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nl-NL" b="1"/>
              <a:t>voorvoegsel</a:t>
            </a:r>
          </a:p>
        </p:txBody>
      </p:sp>
      <p:sp>
        <p:nvSpPr>
          <p:cNvPr id="7176" name="Tekstvak 7"/>
          <p:cNvSpPr txBox="1">
            <a:spLocks noChangeArrowheads="1"/>
          </p:cNvSpPr>
          <p:nvPr/>
        </p:nvSpPr>
        <p:spPr bwMode="auto">
          <a:xfrm>
            <a:off x="900113" y="4437063"/>
            <a:ext cx="1728787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nl-NL" b="1"/>
              <a:t>Alcoholen</a:t>
            </a:r>
            <a:endParaRPr lang="nl-NL"/>
          </a:p>
        </p:txBody>
      </p:sp>
      <p:sp>
        <p:nvSpPr>
          <p:cNvPr id="7177" name="Tekstvak 8"/>
          <p:cNvSpPr txBox="1">
            <a:spLocks noChangeArrowheads="1"/>
          </p:cNvSpPr>
          <p:nvPr/>
        </p:nvSpPr>
        <p:spPr bwMode="auto">
          <a:xfrm>
            <a:off x="3059113" y="4437063"/>
            <a:ext cx="865187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nl-NL" b="1"/>
              <a:t>─ OH</a:t>
            </a:r>
            <a:endParaRPr lang="nl-NL"/>
          </a:p>
        </p:txBody>
      </p:sp>
      <p:sp>
        <p:nvSpPr>
          <p:cNvPr id="7178" name="Tekstvak 9"/>
          <p:cNvSpPr txBox="1">
            <a:spLocks noChangeArrowheads="1"/>
          </p:cNvSpPr>
          <p:nvPr/>
        </p:nvSpPr>
        <p:spPr bwMode="auto">
          <a:xfrm>
            <a:off x="4859338" y="4437063"/>
            <a:ext cx="72072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nl-NL" b="1"/>
              <a:t> ol</a:t>
            </a:r>
            <a:endParaRPr lang="nl-NL"/>
          </a:p>
        </p:txBody>
      </p:sp>
      <p:sp>
        <p:nvSpPr>
          <p:cNvPr id="7179" name="Tekstvak 10"/>
          <p:cNvSpPr txBox="1">
            <a:spLocks noChangeArrowheads="1"/>
          </p:cNvSpPr>
          <p:nvPr/>
        </p:nvSpPr>
        <p:spPr bwMode="auto">
          <a:xfrm>
            <a:off x="900113" y="5084763"/>
            <a:ext cx="1655762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nl-NL" b="1"/>
              <a:t>Aminen</a:t>
            </a:r>
            <a:endParaRPr lang="nl-NL"/>
          </a:p>
        </p:txBody>
      </p:sp>
      <p:sp>
        <p:nvSpPr>
          <p:cNvPr id="7180" name="Tekstvak 11"/>
          <p:cNvSpPr txBox="1">
            <a:spLocks noChangeArrowheads="1"/>
          </p:cNvSpPr>
          <p:nvPr/>
        </p:nvSpPr>
        <p:spPr bwMode="auto">
          <a:xfrm>
            <a:off x="3059113" y="5084763"/>
            <a:ext cx="865187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nl-NL" b="1"/>
              <a:t>─ NH</a:t>
            </a:r>
            <a:r>
              <a:rPr lang="nl-NL" b="1" baseline="-25000"/>
              <a:t>2</a:t>
            </a:r>
            <a:endParaRPr lang="nl-NL"/>
          </a:p>
        </p:txBody>
      </p:sp>
      <p:sp>
        <p:nvSpPr>
          <p:cNvPr id="7181" name="Tekstvak 12"/>
          <p:cNvSpPr txBox="1">
            <a:spLocks noChangeArrowheads="1"/>
          </p:cNvSpPr>
          <p:nvPr/>
        </p:nvSpPr>
        <p:spPr bwMode="auto">
          <a:xfrm>
            <a:off x="4643438" y="5084763"/>
            <a:ext cx="1081087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nl-NL" b="1"/>
              <a:t> amine</a:t>
            </a:r>
            <a:endParaRPr lang="nl-NL"/>
          </a:p>
        </p:txBody>
      </p:sp>
      <p:sp>
        <p:nvSpPr>
          <p:cNvPr id="7182" name="Tekstvak 13"/>
          <p:cNvSpPr txBox="1">
            <a:spLocks noChangeArrowheads="1"/>
          </p:cNvSpPr>
          <p:nvPr/>
        </p:nvSpPr>
        <p:spPr bwMode="auto">
          <a:xfrm>
            <a:off x="6659563" y="5013325"/>
            <a:ext cx="115252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nl-NL" b="1"/>
              <a:t> amino</a:t>
            </a:r>
            <a:endParaRPr lang="nl-NL"/>
          </a:p>
        </p:txBody>
      </p:sp>
      <p:sp>
        <p:nvSpPr>
          <p:cNvPr id="7183" name="Tekstvak 14"/>
          <p:cNvSpPr txBox="1">
            <a:spLocks noChangeArrowheads="1"/>
          </p:cNvSpPr>
          <p:nvPr/>
        </p:nvSpPr>
        <p:spPr bwMode="auto">
          <a:xfrm>
            <a:off x="971550" y="5732463"/>
            <a:ext cx="93503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nl-NL" b="1"/>
              <a:t>Ethers</a:t>
            </a:r>
            <a:endParaRPr lang="nl-NL"/>
          </a:p>
        </p:txBody>
      </p:sp>
      <p:sp>
        <p:nvSpPr>
          <p:cNvPr id="7184" name="Tekstvak 15"/>
          <p:cNvSpPr txBox="1">
            <a:spLocks noChangeArrowheads="1"/>
          </p:cNvSpPr>
          <p:nvPr/>
        </p:nvSpPr>
        <p:spPr bwMode="auto">
          <a:xfrm>
            <a:off x="2987675" y="5732463"/>
            <a:ext cx="165735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nl-NL" b="1"/>
              <a:t>─ O─</a:t>
            </a:r>
            <a:r>
              <a:rPr lang="nl-NL"/>
              <a:t> </a:t>
            </a:r>
            <a:r>
              <a:rPr lang="nl-NL" b="1"/>
              <a:t>C</a:t>
            </a:r>
            <a:r>
              <a:rPr lang="nl-NL" b="1" baseline="-25000"/>
              <a:t>n</a:t>
            </a:r>
            <a:r>
              <a:rPr lang="nl-NL" b="1"/>
              <a:t>H</a:t>
            </a:r>
            <a:r>
              <a:rPr lang="nl-NL" b="1" baseline="-25000"/>
              <a:t>2n+1</a:t>
            </a:r>
            <a:endParaRPr lang="nl-NL"/>
          </a:p>
        </p:txBody>
      </p:sp>
      <p:sp>
        <p:nvSpPr>
          <p:cNvPr id="7185" name="Tekstvak 16"/>
          <p:cNvSpPr txBox="1">
            <a:spLocks noChangeArrowheads="1"/>
          </p:cNvSpPr>
          <p:nvPr/>
        </p:nvSpPr>
        <p:spPr bwMode="auto">
          <a:xfrm>
            <a:off x="4932363" y="5732463"/>
            <a:ext cx="576262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nl-NL" b="1"/>
              <a:t> -</a:t>
            </a:r>
            <a:endParaRPr lang="nl-NL"/>
          </a:p>
        </p:txBody>
      </p:sp>
      <p:sp>
        <p:nvSpPr>
          <p:cNvPr id="7186" name="Tekstvak 17"/>
          <p:cNvSpPr txBox="1">
            <a:spLocks noChangeArrowheads="1"/>
          </p:cNvSpPr>
          <p:nvPr/>
        </p:nvSpPr>
        <p:spPr bwMode="auto">
          <a:xfrm>
            <a:off x="6659563" y="5661025"/>
            <a:ext cx="1655762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nl-NL" b="1"/>
              <a:t> alkoxy</a:t>
            </a:r>
            <a:endParaRPr lang="nl-NL"/>
          </a:p>
        </p:txBody>
      </p:sp>
      <p:sp>
        <p:nvSpPr>
          <p:cNvPr id="19" name="Tekstvak 18"/>
          <p:cNvSpPr txBox="1">
            <a:spLocks noChangeArrowheads="1"/>
          </p:cNvSpPr>
          <p:nvPr/>
        </p:nvSpPr>
        <p:spPr bwMode="auto">
          <a:xfrm>
            <a:off x="900113" y="2133600"/>
            <a:ext cx="1368425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nl-NL" b="1"/>
              <a:t>Aldehyden</a:t>
            </a:r>
          </a:p>
        </p:txBody>
      </p:sp>
      <p:pic>
        <p:nvPicPr>
          <p:cNvPr id="20" name="Afbeelding 19" descr="aldehyde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87675" y="2565400"/>
            <a:ext cx="1008063" cy="623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" name="Tekstvak 20"/>
          <p:cNvSpPr txBox="1">
            <a:spLocks noChangeArrowheads="1"/>
          </p:cNvSpPr>
          <p:nvPr/>
        </p:nvSpPr>
        <p:spPr bwMode="auto">
          <a:xfrm>
            <a:off x="4932363" y="2133600"/>
            <a:ext cx="503237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nl-NL" b="1"/>
              <a:t>al</a:t>
            </a:r>
          </a:p>
        </p:txBody>
      </p:sp>
      <p:sp>
        <p:nvSpPr>
          <p:cNvPr id="22" name="Tekstvak 21"/>
          <p:cNvSpPr txBox="1">
            <a:spLocks noChangeArrowheads="1"/>
          </p:cNvSpPr>
          <p:nvPr/>
        </p:nvSpPr>
        <p:spPr bwMode="auto">
          <a:xfrm>
            <a:off x="971550" y="3357563"/>
            <a:ext cx="1223963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nl-NL" b="1"/>
              <a:t>Ketonen</a:t>
            </a:r>
          </a:p>
        </p:txBody>
      </p:sp>
      <p:pic>
        <p:nvPicPr>
          <p:cNvPr id="23" name="Afbeelding 22" descr="keton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87675" y="3716338"/>
            <a:ext cx="935038" cy="61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" name="Tekstvak 23"/>
          <p:cNvSpPr txBox="1">
            <a:spLocks noChangeArrowheads="1"/>
          </p:cNvSpPr>
          <p:nvPr/>
        </p:nvSpPr>
        <p:spPr bwMode="auto">
          <a:xfrm>
            <a:off x="4787900" y="3357563"/>
            <a:ext cx="576263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nl-NL" b="1"/>
              <a:t>on</a:t>
            </a:r>
          </a:p>
        </p:txBody>
      </p:sp>
      <p:sp>
        <p:nvSpPr>
          <p:cNvPr id="25" name="Tekstvak 24"/>
          <p:cNvSpPr txBox="1">
            <a:spLocks noChangeArrowheads="1"/>
          </p:cNvSpPr>
          <p:nvPr/>
        </p:nvSpPr>
        <p:spPr bwMode="auto">
          <a:xfrm>
            <a:off x="3059113" y="2205038"/>
            <a:ext cx="86360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nl-NL" b="1" dirty="0"/>
              <a:t>─</a:t>
            </a:r>
            <a:r>
              <a:rPr lang="nl-NL" b="1" dirty="0" smtClean="0"/>
              <a:t>CHO</a:t>
            </a:r>
            <a:endParaRPr lang="nl-NL" dirty="0"/>
          </a:p>
        </p:txBody>
      </p:sp>
      <p:sp>
        <p:nvSpPr>
          <p:cNvPr id="26" name="Tekstvak 25"/>
          <p:cNvSpPr txBox="1">
            <a:spLocks noChangeArrowheads="1"/>
          </p:cNvSpPr>
          <p:nvPr/>
        </p:nvSpPr>
        <p:spPr bwMode="auto">
          <a:xfrm>
            <a:off x="3059113" y="3357563"/>
            <a:ext cx="1008062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nl-NL" b="1" dirty="0"/>
              <a:t> </a:t>
            </a:r>
            <a:r>
              <a:rPr lang="nl-NL" b="1" dirty="0" smtClean="0"/>
              <a:t> CO </a:t>
            </a:r>
            <a:endParaRPr lang="nl-NL" dirty="0"/>
          </a:p>
        </p:txBody>
      </p:sp>
      <p:sp>
        <p:nvSpPr>
          <p:cNvPr id="27" name="Tekstvak 26"/>
          <p:cNvSpPr txBox="1">
            <a:spLocks noChangeArrowheads="1"/>
          </p:cNvSpPr>
          <p:nvPr/>
        </p:nvSpPr>
        <p:spPr bwMode="auto">
          <a:xfrm>
            <a:off x="6588125" y="4508500"/>
            <a:ext cx="11525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nl-NL" b="1"/>
              <a:t>hydroxy</a:t>
            </a:r>
          </a:p>
        </p:txBody>
      </p:sp>
      <p:cxnSp>
        <p:nvCxnSpPr>
          <p:cNvPr id="28" name="Rechte verbindingslijn 27"/>
          <p:cNvCxnSpPr/>
          <p:nvPr/>
        </p:nvCxnSpPr>
        <p:spPr>
          <a:xfrm flipH="1" flipV="1">
            <a:off x="3097334" y="3420374"/>
            <a:ext cx="144016" cy="7200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9" name="Rechte verbindingslijn 28"/>
          <p:cNvCxnSpPr/>
          <p:nvPr/>
        </p:nvCxnSpPr>
        <p:spPr>
          <a:xfrm flipH="1">
            <a:off x="3111590" y="3597942"/>
            <a:ext cx="153094" cy="84584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2" grpId="0"/>
      <p:bldP spid="24" grpId="0"/>
      <p:bldP spid="25" grpId="0"/>
      <p:bldP spid="26" grpId="0"/>
      <p:bldP spid="27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8058"/>
          </a:xfrm>
        </p:spPr>
        <p:txBody>
          <a:bodyPr>
            <a:normAutofit fontScale="90000"/>
          </a:bodyPr>
          <a:lstStyle/>
          <a:p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217443"/>
          </a:xfrm>
        </p:spPr>
        <p:txBody>
          <a:bodyPr/>
          <a:lstStyle/>
          <a:p>
            <a:r>
              <a:rPr lang="nl-NL" dirty="0" smtClean="0"/>
              <a:t>Geef de structuurformule en de juiste naam</a:t>
            </a:r>
          </a:p>
          <a:p>
            <a:pPr lvl="1"/>
            <a:r>
              <a:rPr lang="nl-NL" dirty="0" smtClean="0"/>
              <a:t>1 </a:t>
            </a:r>
            <a:r>
              <a:rPr lang="nl-NL" dirty="0" err="1" smtClean="0"/>
              <a:t>methoxy</a:t>
            </a:r>
            <a:r>
              <a:rPr lang="nl-NL" dirty="0" smtClean="0"/>
              <a:t> 1 </a:t>
            </a:r>
            <a:r>
              <a:rPr lang="nl-NL" dirty="0" err="1" smtClean="0"/>
              <a:t>propanon</a:t>
            </a:r>
            <a:endParaRPr lang="nl-NL" dirty="0" smtClean="0"/>
          </a:p>
          <a:p>
            <a:pPr lvl="2"/>
            <a:r>
              <a:rPr lang="nl-NL" dirty="0" err="1" smtClean="0"/>
              <a:t>Methylpropanoaat</a:t>
            </a:r>
            <a:endParaRPr lang="nl-NL" dirty="0" smtClean="0"/>
          </a:p>
          <a:p>
            <a:pPr lvl="2"/>
            <a:r>
              <a:rPr lang="nl-NL" dirty="0" smtClean="0"/>
              <a:t>Omschrijving van deze ester is</a:t>
            </a:r>
          </a:p>
          <a:p>
            <a:pPr lvl="3"/>
            <a:r>
              <a:rPr lang="nl-NL" dirty="0" smtClean="0"/>
              <a:t>Ester van methanol </a:t>
            </a:r>
            <a:r>
              <a:rPr lang="nl-NL" smtClean="0"/>
              <a:t>en propaanzuur</a:t>
            </a:r>
          </a:p>
          <a:p>
            <a:pPr lvl="3">
              <a:buNone/>
            </a:pPr>
            <a:endParaRPr lang="nl-NL" dirty="0" smtClean="0"/>
          </a:p>
          <a:p>
            <a:r>
              <a:rPr lang="nl-NL" dirty="0" smtClean="0"/>
              <a:t>Geef een omschrijving van de naam van de volgende ester</a:t>
            </a:r>
          </a:p>
        </p:txBody>
      </p:sp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2195736" y="4997227"/>
          <a:ext cx="1944687" cy="8080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" name="CS ChemDraw Drawing" r:id="rId4" imgW="1944360" imgH="808200" progId="ChemDraw.Document.6.0">
                  <p:embed/>
                </p:oleObj>
              </mc:Choice>
              <mc:Fallback>
                <p:oleObj name="CS ChemDraw Drawing" r:id="rId4" imgW="1944360" imgH="808200" progId="ChemDraw.Document.6.0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95736" y="4997227"/>
                        <a:ext cx="1944687" cy="8080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ekstvak 4"/>
          <p:cNvSpPr txBox="1"/>
          <p:nvPr/>
        </p:nvSpPr>
        <p:spPr>
          <a:xfrm>
            <a:off x="1259632" y="6021288"/>
            <a:ext cx="48965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Ester van 2 </a:t>
            </a:r>
            <a:r>
              <a:rPr lang="nl-NL" dirty="0" err="1" smtClean="0"/>
              <a:t>propanol</a:t>
            </a:r>
            <a:r>
              <a:rPr lang="nl-NL" dirty="0" smtClean="0"/>
              <a:t> en 2 </a:t>
            </a:r>
            <a:r>
              <a:rPr lang="nl-NL" dirty="0" err="1" smtClean="0"/>
              <a:t>hydroxypropaanzuur</a:t>
            </a:r>
            <a:endParaRPr lang="nl-NL" dirty="0"/>
          </a:p>
        </p:txBody>
      </p:sp>
      <p:sp>
        <p:nvSpPr>
          <p:cNvPr id="6" name="Rechthoek 5"/>
          <p:cNvSpPr/>
          <p:nvPr/>
        </p:nvSpPr>
        <p:spPr>
          <a:xfrm>
            <a:off x="1907704" y="5013176"/>
            <a:ext cx="1296144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>
                <a:solidFill>
                  <a:schemeClr val="tx1"/>
                </a:solidFill>
              </a:rPr>
              <a:t>                  H</a:t>
            </a:r>
            <a:endParaRPr lang="nl-NL" dirty="0">
              <a:solidFill>
                <a:schemeClr val="tx1"/>
              </a:solidFill>
            </a:endParaRPr>
          </a:p>
        </p:txBody>
      </p:sp>
      <p:sp>
        <p:nvSpPr>
          <p:cNvPr id="7" name="Rechthoek 6"/>
          <p:cNvSpPr/>
          <p:nvPr/>
        </p:nvSpPr>
        <p:spPr>
          <a:xfrm>
            <a:off x="3563888" y="4941168"/>
            <a:ext cx="936104" cy="9361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dirty="0" smtClean="0">
                <a:solidFill>
                  <a:schemeClr val="tx1"/>
                </a:solidFill>
              </a:rPr>
              <a:t>H</a:t>
            </a:r>
            <a:endParaRPr lang="nl-NL" dirty="0">
              <a:solidFill>
                <a:schemeClr val="tx1"/>
              </a:solidFill>
            </a:endParaRPr>
          </a:p>
        </p:txBody>
      </p:sp>
      <p:sp>
        <p:nvSpPr>
          <p:cNvPr id="8" name="Rechthoek 7"/>
          <p:cNvSpPr/>
          <p:nvPr/>
        </p:nvSpPr>
        <p:spPr>
          <a:xfrm>
            <a:off x="2267744" y="6093296"/>
            <a:ext cx="1008112" cy="2880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9" name="Rechthoek 8"/>
          <p:cNvSpPr/>
          <p:nvPr/>
        </p:nvSpPr>
        <p:spPr>
          <a:xfrm>
            <a:off x="3275856" y="6021288"/>
            <a:ext cx="2448272" cy="43204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3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4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4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animBg="1"/>
      <p:bldP spid="6" grpId="1" animBg="1"/>
      <p:bldP spid="7" grpId="0" animBg="1"/>
      <p:bldP spid="7" grpId="1" animBg="1"/>
      <p:bldP spid="8" grpId="0" animBg="1"/>
      <p:bldP spid="9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457200"/>
            <a:ext cx="7772400" cy="1295400"/>
          </a:xfrm>
        </p:spPr>
        <p:txBody>
          <a:bodyPr/>
          <a:lstStyle/>
          <a:p>
            <a:pPr eaLnBrk="1" hangingPunct="1"/>
            <a:r>
              <a:rPr lang="nl-NL" dirty="0" smtClean="0"/>
              <a:t>Naamgeving koolwaterstoffen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71550" y="1752600"/>
            <a:ext cx="7200900" cy="4343400"/>
          </a:xfrm>
        </p:spPr>
        <p:txBody>
          <a:bodyPr>
            <a:normAutofit fontScale="77500" lnSpcReduction="20000"/>
          </a:bodyPr>
          <a:lstStyle/>
          <a:p>
            <a:pPr algn="l">
              <a:defRPr/>
            </a:pPr>
            <a:endParaRPr lang="nl-NL" sz="2800" b="1" dirty="0" smtClean="0">
              <a:cs typeface="Arial"/>
            </a:endParaRPr>
          </a:p>
          <a:p>
            <a:pPr algn="l">
              <a:defRPr/>
            </a:pPr>
            <a:r>
              <a:rPr lang="nl-NL" sz="2800" b="1" dirty="0">
                <a:cs typeface="Arial"/>
              </a:rPr>
              <a:t>		</a:t>
            </a:r>
          </a:p>
          <a:p>
            <a:pPr algn="l" eaLnBrk="1" hangingPunct="1">
              <a:defRPr/>
            </a:pPr>
            <a:r>
              <a:rPr lang="nl-NL" sz="2800" b="1" dirty="0" smtClean="0">
                <a:latin typeface="+mj-lt"/>
              </a:rPr>
              <a:t>	</a:t>
            </a:r>
            <a:endParaRPr lang="nl-NL" sz="2800" b="1" dirty="0" smtClean="0">
              <a:latin typeface="+mj-lt"/>
              <a:cs typeface="Arial"/>
            </a:endParaRPr>
          </a:p>
          <a:p>
            <a:pPr algn="l" eaLnBrk="1" hangingPunct="1">
              <a:defRPr/>
            </a:pPr>
            <a:endParaRPr lang="nl-NL" sz="2400" b="1" dirty="0">
              <a:latin typeface="+mj-lt"/>
              <a:cs typeface="Arial"/>
            </a:endParaRPr>
          </a:p>
          <a:p>
            <a:pPr algn="l" eaLnBrk="1" hangingPunct="1">
              <a:defRPr/>
            </a:pPr>
            <a:endParaRPr lang="nl-NL" sz="2400" b="1" dirty="0" smtClean="0">
              <a:latin typeface="+mj-lt"/>
              <a:cs typeface="Arial"/>
            </a:endParaRPr>
          </a:p>
          <a:p>
            <a:pPr algn="l" eaLnBrk="1" hangingPunct="1">
              <a:defRPr/>
            </a:pPr>
            <a:r>
              <a:rPr lang="nl-NL" sz="2400" b="1" dirty="0" smtClean="0">
                <a:latin typeface="+mj-lt"/>
                <a:cs typeface="Arial"/>
              </a:rPr>
              <a:t>		   </a:t>
            </a:r>
          </a:p>
          <a:p>
            <a:pPr algn="l" eaLnBrk="1" hangingPunct="1">
              <a:defRPr/>
            </a:pPr>
            <a:endParaRPr lang="nl-NL" sz="2400" b="1" dirty="0" smtClean="0">
              <a:latin typeface="+mj-lt"/>
              <a:cs typeface="Arial"/>
            </a:endParaRPr>
          </a:p>
          <a:p>
            <a:pPr algn="l" eaLnBrk="1" hangingPunct="1">
              <a:defRPr/>
            </a:pPr>
            <a:r>
              <a:rPr lang="nl-NL" sz="2400" b="1" dirty="0" smtClean="0">
                <a:latin typeface="+mj-lt"/>
                <a:cs typeface="Arial"/>
              </a:rPr>
              <a:t>       	</a:t>
            </a:r>
          </a:p>
          <a:p>
            <a:pPr algn="l" eaLnBrk="1" hangingPunct="1">
              <a:defRPr/>
            </a:pPr>
            <a:endParaRPr lang="nl-NL" sz="2800" b="1" dirty="0" smtClean="0">
              <a:latin typeface="+mj-lt"/>
              <a:cs typeface="Arial"/>
            </a:endParaRPr>
          </a:p>
          <a:p>
            <a:pPr algn="l" eaLnBrk="1" hangingPunct="1">
              <a:defRPr/>
            </a:pPr>
            <a:r>
              <a:rPr lang="nl-NL" sz="2800" b="1" dirty="0" smtClean="0">
                <a:latin typeface="+mj-lt"/>
                <a:cs typeface="Arial"/>
              </a:rPr>
              <a:t>	</a:t>
            </a:r>
          </a:p>
          <a:p>
            <a:pPr algn="l" eaLnBrk="1" hangingPunct="1">
              <a:defRPr/>
            </a:pPr>
            <a:endParaRPr lang="nl-NL" sz="2800" b="1" dirty="0" smtClean="0">
              <a:latin typeface="+mj-lt"/>
              <a:cs typeface="Arial"/>
            </a:endParaRPr>
          </a:p>
          <a:p>
            <a:pPr algn="l" eaLnBrk="1" hangingPunct="1">
              <a:defRPr/>
            </a:pPr>
            <a:r>
              <a:rPr lang="nl-NL" sz="2800" b="1" dirty="0">
                <a:latin typeface="+mj-lt"/>
                <a:cs typeface="Arial"/>
              </a:rPr>
              <a:t>	</a:t>
            </a:r>
            <a:endParaRPr lang="nl-NL" sz="2800" b="1" dirty="0" smtClean="0">
              <a:latin typeface="+mj-lt"/>
              <a:cs typeface="Arial"/>
            </a:endParaRPr>
          </a:p>
          <a:p>
            <a:pPr algn="l" eaLnBrk="1" hangingPunct="1">
              <a:defRPr/>
            </a:pPr>
            <a:r>
              <a:rPr lang="nl-NL" sz="2800" b="1" dirty="0">
                <a:latin typeface="+mj-lt"/>
                <a:cs typeface="Arial"/>
              </a:rPr>
              <a:t>	</a:t>
            </a:r>
            <a:r>
              <a:rPr lang="nl-NL" sz="2800" b="1" dirty="0" smtClean="0">
                <a:latin typeface="+mj-lt"/>
                <a:cs typeface="Arial"/>
              </a:rPr>
              <a:t>	</a:t>
            </a:r>
            <a:endParaRPr lang="nl-NL" sz="2800" dirty="0" smtClean="0">
              <a:latin typeface="+mj-lt"/>
            </a:endParaRPr>
          </a:p>
          <a:p>
            <a:pPr algn="l" eaLnBrk="1" hangingPunct="1">
              <a:defRPr/>
            </a:pPr>
            <a:endParaRPr lang="nl-NL" sz="2800" dirty="0" smtClean="0"/>
          </a:p>
          <a:p>
            <a:pPr algn="l" eaLnBrk="1" hangingPunct="1">
              <a:defRPr/>
            </a:pPr>
            <a:endParaRPr lang="nl-NL" sz="2800" dirty="0" smtClean="0"/>
          </a:p>
          <a:p>
            <a:pPr eaLnBrk="1" hangingPunct="1">
              <a:defRPr/>
            </a:pPr>
            <a:endParaRPr lang="nl-NL" dirty="0" smtClean="0"/>
          </a:p>
        </p:txBody>
      </p:sp>
      <p:sp>
        <p:nvSpPr>
          <p:cNvPr id="6" name="Tekstvak 5"/>
          <p:cNvSpPr txBox="1"/>
          <p:nvPr/>
        </p:nvSpPr>
        <p:spPr>
          <a:xfrm>
            <a:off x="2627784" y="1628800"/>
            <a:ext cx="32403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b="1" dirty="0" err="1" smtClean="0">
                <a:cs typeface="Arial"/>
              </a:rPr>
              <a:t>karakterestieke</a:t>
            </a:r>
            <a:r>
              <a:rPr lang="nl-NL" b="1" dirty="0" smtClean="0">
                <a:cs typeface="Arial"/>
              </a:rPr>
              <a:t> </a:t>
            </a:r>
            <a:r>
              <a:rPr lang="nl-NL" sz="2400" b="1" dirty="0" smtClean="0">
                <a:cs typeface="Arial"/>
              </a:rPr>
              <a:t>groep</a:t>
            </a:r>
            <a:endParaRPr lang="nl-NL" sz="2400" dirty="0"/>
          </a:p>
        </p:txBody>
      </p:sp>
      <p:sp>
        <p:nvSpPr>
          <p:cNvPr id="7" name="Tekstvak 6"/>
          <p:cNvSpPr txBox="1"/>
          <p:nvPr/>
        </p:nvSpPr>
        <p:spPr>
          <a:xfrm>
            <a:off x="971600" y="1628800"/>
            <a:ext cx="12961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b="1" dirty="0" smtClean="0">
                <a:cs typeface="Arial"/>
              </a:rPr>
              <a:t>Zuren</a:t>
            </a:r>
            <a:endParaRPr lang="nl-NL" sz="2400" dirty="0"/>
          </a:p>
        </p:txBody>
      </p:sp>
      <p:pic>
        <p:nvPicPr>
          <p:cNvPr id="8" name="Afbeelding 7" descr="zuur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300192" y="1340768"/>
            <a:ext cx="1237386" cy="682696"/>
          </a:xfrm>
          <a:prstGeom prst="rect">
            <a:avLst/>
          </a:prstGeom>
        </p:spPr>
      </p:pic>
      <p:sp>
        <p:nvSpPr>
          <p:cNvPr id="11" name="Rechthoek 10"/>
          <p:cNvSpPr/>
          <p:nvPr/>
        </p:nvSpPr>
        <p:spPr>
          <a:xfrm>
            <a:off x="1043608" y="3140968"/>
            <a:ext cx="53251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2400" b="1" dirty="0" err="1" smtClean="0">
                <a:cs typeface="Arial"/>
              </a:rPr>
              <a:t>Vb</a:t>
            </a:r>
            <a:endParaRPr lang="nl-NL" sz="2400" dirty="0"/>
          </a:p>
        </p:txBody>
      </p:sp>
      <p:sp>
        <p:nvSpPr>
          <p:cNvPr id="12" name="Tekstvak 11"/>
          <p:cNvSpPr txBox="1"/>
          <p:nvPr/>
        </p:nvSpPr>
        <p:spPr>
          <a:xfrm>
            <a:off x="1043608" y="4221088"/>
            <a:ext cx="10801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b="1" dirty="0" smtClean="0">
                <a:cs typeface="Arial"/>
              </a:rPr>
              <a:t>Stam</a:t>
            </a:r>
            <a:endParaRPr lang="nl-NL" sz="2400" dirty="0"/>
          </a:p>
        </p:txBody>
      </p:sp>
      <p:sp>
        <p:nvSpPr>
          <p:cNvPr id="13" name="Tekstvak 12"/>
          <p:cNvSpPr txBox="1"/>
          <p:nvPr/>
        </p:nvSpPr>
        <p:spPr>
          <a:xfrm>
            <a:off x="3635896" y="4149080"/>
            <a:ext cx="10641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400" dirty="0" smtClean="0"/>
              <a:t>butaan</a:t>
            </a:r>
            <a:endParaRPr lang="nl-NL" sz="2400" dirty="0"/>
          </a:p>
        </p:txBody>
      </p:sp>
      <p:sp>
        <p:nvSpPr>
          <p:cNvPr id="14" name="Tekstvak 13"/>
          <p:cNvSpPr txBox="1"/>
          <p:nvPr/>
        </p:nvSpPr>
        <p:spPr>
          <a:xfrm>
            <a:off x="1043608" y="2132856"/>
            <a:ext cx="23762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b="1" dirty="0" smtClean="0"/>
              <a:t>achtervoegsel</a:t>
            </a:r>
            <a:endParaRPr lang="nl-NL" sz="2400" b="1" dirty="0"/>
          </a:p>
        </p:txBody>
      </p:sp>
      <p:sp>
        <p:nvSpPr>
          <p:cNvPr id="15" name="Tekstvak 14"/>
          <p:cNvSpPr txBox="1"/>
          <p:nvPr/>
        </p:nvSpPr>
        <p:spPr>
          <a:xfrm>
            <a:off x="3995936" y="2204864"/>
            <a:ext cx="10801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b="1" dirty="0" smtClean="0"/>
              <a:t>zuur</a:t>
            </a:r>
            <a:endParaRPr lang="nl-NL" sz="2400" b="1" dirty="0"/>
          </a:p>
        </p:txBody>
      </p:sp>
      <p:sp>
        <p:nvSpPr>
          <p:cNvPr id="16" name="Tekstvak 15"/>
          <p:cNvSpPr txBox="1"/>
          <p:nvPr/>
        </p:nvSpPr>
        <p:spPr>
          <a:xfrm>
            <a:off x="1043608" y="4869160"/>
            <a:ext cx="23762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b="1" dirty="0" smtClean="0"/>
              <a:t>achtervoegsel</a:t>
            </a:r>
            <a:endParaRPr lang="nl-NL" sz="2400" b="1" dirty="0"/>
          </a:p>
        </p:txBody>
      </p:sp>
      <p:sp>
        <p:nvSpPr>
          <p:cNvPr id="17" name="Tekstvak 16"/>
          <p:cNvSpPr txBox="1"/>
          <p:nvPr/>
        </p:nvSpPr>
        <p:spPr>
          <a:xfrm>
            <a:off x="4139952" y="4869160"/>
            <a:ext cx="12961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 smtClean="0"/>
              <a:t>zuur</a:t>
            </a:r>
            <a:endParaRPr lang="nl-NL" sz="2400" dirty="0"/>
          </a:p>
        </p:txBody>
      </p:sp>
      <p:sp>
        <p:nvSpPr>
          <p:cNvPr id="18" name="Tekstvak 17"/>
          <p:cNvSpPr txBox="1"/>
          <p:nvPr/>
        </p:nvSpPr>
        <p:spPr>
          <a:xfrm>
            <a:off x="3059832" y="5517232"/>
            <a:ext cx="23762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b="1" dirty="0" smtClean="0"/>
              <a:t>butaanzuur</a:t>
            </a:r>
            <a:endParaRPr lang="nl-NL" sz="2400" b="1" dirty="0"/>
          </a:p>
        </p:txBody>
      </p:sp>
      <p:pic>
        <p:nvPicPr>
          <p:cNvPr id="19" name="Afbeelding 18" descr="butaanzuur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843808" y="2708920"/>
            <a:ext cx="3584152" cy="950897"/>
          </a:xfrm>
          <a:prstGeom prst="rect">
            <a:avLst/>
          </a:prstGeom>
        </p:spPr>
      </p:pic>
      <p:sp>
        <p:nvSpPr>
          <p:cNvPr id="20" name="Tekstvak 19"/>
          <p:cNvSpPr txBox="1"/>
          <p:nvPr/>
        </p:nvSpPr>
        <p:spPr>
          <a:xfrm>
            <a:off x="1115616" y="6165304"/>
            <a:ext cx="16561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b="1" dirty="0" smtClean="0"/>
              <a:t>positie</a:t>
            </a:r>
            <a:endParaRPr lang="nl-NL" sz="2400" b="1" dirty="0"/>
          </a:p>
        </p:txBody>
      </p:sp>
      <p:sp>
        <p:nvSpPr>
          <p:cNvPr id="21" name="Tekstvak 20"/>
          <p:cNvSpPr txBox="1"/>
          <p:nvPr/>
        </p:nvSpPr>
        <p:spPr>
          <a:xfrm>
            <a:off x="3059832" y="6021288"/>
            <a:ext cx="36724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Niet nodig per definitie aan 1</a:t>
            </a:r>
            <a:r>
              <a:rPr lang="nl-NL" baseline="30000" dirty="0" smtClean="0"/>
              <a:t>e</a:t>
            </a:r>
            <a:r>
              <a:rPr lang="nl-NL" dirty="0" smtClean="0"/>
              <a:t> C atoom van de keten</a:t>
            </a:r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20" grpId="0"/>
      <p:bldP spid="2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457200"/>
            <a:ext cx="7772400" cy="1295400"/>
          </a:xfrm>
        </p:spPr>
        <p:txBody>
          <a:bodyPr/>
          <a:lstStyle/>
          <a:p>
            <a:pPr eaLnBrk="1" hangingPunct="1"/>
            <a:r>
              <a:rPr lang="nl-NL" dirty="0" smtClean="0"/>
              <a:t>Naamgeving koolwaterstoffen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71550" y="1752600"/>
            <a:ext cx="7200900" cy="4343400"/>
          </a:xfrm>
        </p:spPr>
        <p:txBody>
          <a:bodyPr>
            <a:normAutofit fontScale="77500" lnSpcReduction="20000"/>
          </a:bodyPr>
          <a:lstStyle/>
          <a:p>
            <a:pPr algn="l">
              <a:defRPr/>
            </a:pPr>
            <a:endParaRPr lang="nl-NL" sz="2800" b="1" dirty="0" smtClean="0">
              <a:cs typeface="Arial"/>
            </a:endParaRPr>
          </a:p>
          <a:p>
            <a:pPr algn="l">
              <a:defRPr/>
            </a:pPr>
            <a:r>
              <a:rPr lang="nl-NL" sz="2800" b="1" dirty="0">
                <a:cs typeface="Arial"/>
              </a:rPr>
              <a:t>		</a:t>
            </a:r>
          </a:p>
          <a:p>
            <a:pPr algn="l" eaLnBrk="1" hangingPunct="1">
              <a:defRPr/>
            </a:pPr>
            <a:r>
              <a:rPr lang="nl-NL" sz="2800" b="1" dirty="0" smtClean="0">
                <a:latin typeface="+mj-lt"/>
              </a:rPr>
              <a:t>	</a:t>
            </a:r>
            <a:endParaRPr lang="nl-NL" sz="2800" b="1" dirty="0" smtClean="0">
              <a:latin typeface="+mj-lt"/>
              <a:cs typeface="Arial"/>
            </a:endParaRPr>
          </a:p>
          <a:p>
            <a:pPr algn="l" eaLnBrk="1" hangingPunct="1">
              <a:defRPr/>
            </a:pPr>
            <a:endParaRPr lang="nl-NL" sz="2400" b="1" dirty="0">
              <a:latin typeface="+mj-lt"/>
              <a:cs typeface="Arial"/>
            </a:endParaRPr>
          </a:p>
          <a:p>
            <a:pPr algn="l" eaLnBrk="1" hangingPunct="1">
              <a:defRPr/>
            </a:pPr>
            <a:endParaRPr lang="nl-NL" sz="2400" b="1" dirty="0" smtClean="0">
              <a:latin typeface="+mj-lt"/>
              <a:cs typeface="Arial"/>
            </a:endParaRPr>
          </a:p>
          <a:p>
            <a:pPr algn="l" eaLnBrk="1" hangingPunct="1">
              <a:defRPr/>
            </a:pPr>
            <a:r>
              <a:rPr lang="nl-NL" sz="2400" b="1" dirty="0" smtClean="0">
                <a:latin typeface="+mj-lt"/>
                <a:cs typeface="Arial"/>
              </a:rPr>
              <a:t>		   </a:t>
            </a:r>
          </a:p>
          <a:p>
            <a:pPr algn="l" eaLnBrk="1" hangingPunct="1">
              <a:defRPr/>
            </a:pPr>
            <a:endParaRPr lang="nl-NL" sz="2400" b="1" dirty="0" smtClean="0">
              <a:latin typeface="+mj-lt"/>
              <a:cs typeface="Arial"/>
            </a:endParaRPr>
          </a:p>
          <a:p>
            <a:pPr algn="l" eaLnBrk="1" hangingPunct="1">
              <a:defRPr/>
            </a:pPr>
            <a:r>
              <a:rPr lang="nl-NL" sz="2400" b="1" dirty="0" smtClean="0">
                <a:latin typeface="+mj-lt"/>
                <a:cs typeface="Arial"/>
              </a:rPr>
              <a:t>       	</a:t>
            </a:r>
          </a:p>
          <a:p>
            <a:pPr algn="l" eaLnBrk="1" hangingPunct="1">
              <a:defRPr/>
            </a:pPr>
            <a:endParaRPr lang="nl-NL" sz="2800" b="1" dirty="0" smtClean="0">
              <a:latin typeface="+mj-lt"/>
              <a:cs typeface="Arial"/>
            </a:endParaRPr>
          </a:p>
          <a:p>
            <a:pPr algn="l" eaLnBrk="1" hangingPunct="1">
              <a:defRPr/>
            </a:pPr>
            <a:r>
              <a:rPr lang="nl-NL" sz="2800" b="1" dirty="0" smtClean="0">
                <a:latin typeface="+mj-lt"/>
                <a:cs typeface="Arial"/>
              </a:rPr>
              <a:t>	</a:t>
            </a:r>
          </a:p>
          <a:p>
            <a:pPr algn="l" eaLnBrk="1" hangingPunct="1">
              <a:defRPr/>
            </a:pPr>
            <a:endParaRPr lang="nl-NL" sz="2800" b="1" dirty="0" smtClean="0">
              <a:latin typeface="+mj-lt"/>
              <a:cs typeface="Arial"/>
            </a:endParaRPr>
          </a:p>
          <a:p>
            <a:pPr algn="l" eaLnBrk="1" hangingPunct="1">
              <a:defRPr/>
            </a:pPr>
            <a:r>
              <a:rPr lang="nl-NL" sz="2800" b="1" dirty="0">
                <a:latin typeface="+mj-lt"/>
                <a:cs typeface="Arial"/>
              </a:rPr>
              <a:t>	</a:t>
            </a:r>
            <a:endParaRPr lang="nl-NL" sz="2800" b="1" dirty="0" smtClean="0">
              <a:latin typeface="+mj-lt"/>
              <a:cs typeface="Arial"/>
            </a:endParaRPr>
          </a:p>
          <a:p>
            <a:pPr algn="l" eaLnBrk="1" hangingPunct="1">
              <a:defRPr/>
            </a:pPr>
            <a:r>
              <a:rPr lang="nl-NL" sz="2800" b="1" dirty="0">
                <a:latin typeface="+mj-lt"/>
                <a:cs typeface="Arial"/>
              </a:rPr>
              <a:t>	</a:t>
            </a:r>
            <a:r>
              <a:rPr lang="nl-NL" sz="2800" b="1" dirty="0" smtClean="0">
                <a:latin typeface="+mj-lt"/>
                <a:cs typeface="Arial"/>
              </a:rPr>
              <a:t>	</a:t>
            </a:r>
            <a:endParaRPr lang="nl-NL" sz="2800" dirty="0" smtClean="0">
              <a:latin typeface="+mj-lt"/>
            </a:endParaRPr>
          </a:p>
          <a:p>
            <a:pPr algn="l" eaLnBrk="1" hangingPunct="1">
              <a:defRPr/>
            </a:pPr>
            <a:endParaRPr lang="nl-NL" sz="2800" dirty="0" smtClean="0"/>
          </a:p>
          <a:p>
            <a:pPr algn="l" eaLnBrk="1" hangingPunct="1">
              <a:defRPr/>
            </a:pPr>
            <a:endParaRPr lang="nl-NL" sz="2800" dirty="0" smtClean="0"/>
          </a:p>
          <a:p>
            <a:pPr eaLnBrk="1" hangingPunct="1">
              <a:defRPr/>
            </a:pPr>
            <a:endParaRPr lang="nl-NL" dirty="0" smtClean="0"/>
          </a:p>
        </p:txBody>
      </p:sp>
      <p:pic>
        <p:nvPicPr>
          <p:cNvPr id="9" name="Afbeelding 8" descr="propaandizuur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771800" y="2204864"/>
            <a:ext cx="2371148" cy="1237386"/>
          </a:xfrm>
          <a:prstGeom prst="rect">
            <a:avLst/>
          </a:prstGeom>
        </p:spPr>
      </p:pic>
      <p:sp>
        <p:nvSpPr>
          <p:cNvPr id="11" name="Rechthoek 10"/>
          <p:cNvSpPr/>
          <p:nvPr/>
        </p:nvSpPr>
        <p:spPr>
          <a:xfrm>
            <a:off x="1115616" y="2348880"/>
            <a:ext cx="53251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2400" b="1" dirty="0" err="1" smtClean="0">
                <a:cs typeface="Arial"/>
              </a:rPr>
              <a:t>Vb</a:t>
            </a:r>
            <a:endParaRPr lang="nl-NL" sz="2400" dirty="0"/>
          </a:p>
        </p:txBody>
      </p:sp>
      <p:sp>
        <p:nvSpPr>
          <p:cNvPr id="12" name="Tekstvak 11"/>
          <p:cNvSpPr txBox="1"/>
          <p:nvPr/>
        </p:nvSpPr>
        <p:spPr>
          <a:xfrm>
            <a:off x="1043608" y="3861048"/>
            <a:ext cx="10801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b="1" dirty="0" smtClean="0">
                <a:cs typeface="Arial"/>
              </a:rPr>
              <a:t>Stam</a:t>
            </a:r>
            <a:endParaRPr lang="nl-NL" sz="2400" dirty="0"/>
          </a:p>
        </p:txBody>
      </p:sp>
      <p:sp>
        <p:nvSpPr>
          <p:cNvPr id="13" name="Tekstvak 12"/>
          <p:cNvSpPr txBox="1"/>
          <p:nvPr/>
        </p:nvSpPr>
        <p:spPr>
          <a:xfrm>
            <a:off x="2483768" y="3861048"/>
            <a:ext cx="122969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400" dirty="0" smtClean="0"/>
              <a:t>propaan</a:t>
            </a:r>
            <a:endParaRPr lang="nl-NL" sz="2400" dirty="0"/>
          </a:p>
        </p:txBody>
      </p:sp>
      <p:sp>
        <p:nvSpPr>
          <p:cNvPr id="16" name="Tekstvak 15"/>
          <p:cNvSpPr txBox="1"/>
          <p:nvPr/>
        </p:nvSpPr>
        <p:spPr>
          <a:xfrm>
            <a:off x="1043608" y="4581128"/>
            <a:ext cx="23762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b="1" dirty="0" smtClean="0"/>
              <a:t>achtervoegsel</a:t>
            </a:r>
            <a:endParaRPr lang="nl-NL" sz="2400" b="1" dirty="0"/>
          </a:p>
        </p:txBody>
      </p:sp>
      <p:sp>
        <p:nvSpPr>
          <p:cNvPr id="17" name="Tekstvak 16"/>
          <p:cNvSpPr txBox="1"/>
          <p:nvPr/>
        </p:nvSpPr>
        <p:spPr>
          <a:xfrm>
            <a:off x="4067944" y="4581128"/>
            <a:ext cx="12961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 err="1" smtClean="0"/>
              <a:t>dizuur</a:t>
            </a:r>
            <a:endParaRPr lang="nl-NL" sz="2400" dirty="0"/>
          </a:p>
        </p:txBody>
      </p:sp>
      <p:sp>
        <p:nvSpPr>
          <p:cNvPr id="18" name="Tekstvak 17"/>
          <p:cNvSpPr txBox="1"/>
          <p:nvPr/>
        </p:nvSpPr>
        <p:spPr>
          <a:xfrm>
            <a:off x="3275856" y="5229200"/>
            <a:ext cx="23762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b="1" dirty="0" err="1" smtClean="0"/>
              <a:t>propaandizuur</a:t>
            </a:r>
            <a:endParaRPr lang="nl-NL" sz="2400" b="1" dirty="0"/>
          </a:p>
        </p:txBody>
      </p:sp>
      <p:sp>
        <p:nvSpPr>
          <p:cNvPr id="19" name="Tekstvak 18"/>
          <p:cNvSpPr txBox="1"/>
          <p:nvPr/>
        </p:nvSpPr>
        <p:spPr>
          <a:xfrm>
            <a:off x="1187624" y="6021288"/>
            <a:ext cx="16561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b="1" dirty="0" smtClean="0"/>
              <a:t>positie</a:t>
            </a:r>
            <a:endParaRPr lang="nl-NL" sz="2400" b="1" dirty="0"/>
          </a:p>
        </p:txBody>
      </p:sp>
      <p:sp>
        <p:nvSpPr>
          <p:cNvPr id="20" name="Tekstvak 19"/>
          <p:cNvSpPr txBox="1"/>
          <p:nvPr/>
        </p:nvSpPr>
        <p:spPr>
          <a:xfrm>
            <a:off x="3059832" y="6021288"/>
            <a:ext cx="36724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Niet nodig per definitie aan 1</a:t>
            </a:r>
            <a:r>
              <a:rPr lang="nl-NL" baseline="30000" dirty="0" smtClean="0"/>
              <a:t>e</a:t>
            </a:r>
            <a:r>
              <a:rPr lang="nl-NL" dirty="0" smtClean="0"/>
              <a:t> en laatste C  atoom van de keten</a:t>
            </a:r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3" grpId="0"/>
      <p:bldP spid="16" grpId="0"/>
      <p:bldP spid="17" grpId="0"/>
      <p:bldP spid="18" grpId="0"/>
      <p:bldP spid="19" grpId="0"/>
      <p:bldP spid="2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457200"/>
            <a:ext cx="7772400" cy="1295400"/>
          </a:xfrm>
        </p:spPr>
        <p:txBody>
          <a:bodyPr/>
          <a:lstStyle/>
          <a:p>
            <a:pPr eaLnBrk="1" hangingPunct="1"/>
            <a:r>
              <a:rPr lang="nl-NL" dirty="0" smtClean="0"/>
              <a:t>Naamgeving koolwaterstoffen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71550" y="1752600"/>
            <a:ext cx="7200900" cy="4343400"/>
          </a:xfrm>
        </p:spPr>
        <p:txBody>
          <a:bodyPr>
            <a:normAutofit/>
          </a:bodyPr>
          <a:lstStyle/>
          <a:p>
            <a:pPr algn="l">
              <a:defRPr/>
            </a:pPr>
            <a:r>
              <a:rPr lang="nl-NL" sz="2800" b="1" dirty="0">
                <a:cs typeface="Arial"/>
              </a:rPr>
              <a:t>	</a:t>
            </a:r>
            <a:endParaRPr lang="nl-NL" sz="2800" b="1" dirty="0" smtClean="0">
              <a:latin typeface="+mj-lt"/>
              <a:cs typeface="Arial"/>
            </a:endParaRPr>
          </a:p>
          <a:p>
            <a:pPr algn="l">
              <a:defRPr/>
            </a:pPr>
            <a:endParaRPr lang="nl-NL" sz="2800" b="1" dirty="0">
              <a:latin typeface="+mj-lt"/>
              <a:cs typeface="Arial"/>
            </a:endParaRPr>
          </a:p>
          <a:p>
            <a:pPr algn="l">
              <a:defRPr/>
            </a:pPr>
            <a:endParaRPr lang="nl-NL" sz="2800" b="1" dirty="0" smtClean="0">
              <a:latin typeface="+mj-lt"/>
              <a:cs typeface="Arial"/>
            </a:endParaRPr>
          </a:p>
          <a:p>
            <a:pPr algn="l" eaLnBrk="1" hangingPunct="1">
              <a:defRPr/>
            </a:pPr>
            <a:r>
              <a:rPr lang="nl-NL" sz="2800" dirty="0" smtClean="0"/>
              <a:t>		</a:t>
            </a:r>
          </a:p>
          <a:p>
            <a:pPr algn="l" eaLnBrk="1" hangingPunct="1">
              <a:defRPr/>
            </a:pPr>
            <a:endParaRPr lang="nl-NL" sz="2800" dirty="0" smtClean="0"/>
          </a:p>
          <a:p>
            <a:pPr algn="l" eaLnBrk="1" hangingPunct="1">
              <a:defRPr/>
            </a:pPr>
            <a:r>
              <a:rPr lang="nl-NL" sz="2800" dirty="0" smtClean="0"/>
              <a:t>	</a:t>
            </a:r>
          </a:p>
          <a:p>
            <a:pPr algn="l" eaLnBrk="1" hangingPunct="1">
              <a:defRPr/>
            </a:pPr>
            <a:endParaRPr lang="nl-NL" sz="2800" dirty="0" smtClean="0"/>
          </a:p>
          <a:p>
            <a:pPr eaLnBrk="1" hangingPunct="1">
              <a:defRPr/>
            </a:pPr>
            <a:endParaRPr lang="nl-NL" dirty="0" smtClean="0"/>
          </a:p>
        </p:txBody>
      </p:sp>
      <p:sp>
        <p:nvSpPr>
          <p:cNvPr id="6" name="Rechthoek 5"/>
          <p:cNvSpPr/>
          <p:nvPr/>
        </p:nvSpPr>
        <p:spPr>
          <a:xfrm>
            <a:off x="1763688" y="1700808"/>
            <a:ext cx="374441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2400" b="1" dirty="0" smtClean="0">
                <a:cs typeface="Arial"/>
              </a:rPr>
              <a:t>Zowel zuur als OH groep</a:t>
            </a:r>
            <a:endParaRPr lang="nl-NL" sz="2400" dirty="0"/>
          </a:p>
        </p:txBody>
      </p:sp>
      <p:sp>
        <p:nvSpPr>
          <p:cNvPr id="7" name="Tekstvak 6"/>
          <p:cNvSpPr txBox="1"/>
          <p:nvPr/>
        </p:nvSpPr>
        <p:spPr>
          <a:xfrm>
            <a:off x="1043608" y="2132856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nl-NL" b="1" dirty="0" err="1" smtClean="0">
                <a:cs typeface="Arial"/>
              </a:rPr>
              <a:t>vb</a:t>
            </a:r>
            <a:endParaRPr lang="nl-NL" b="1" dirty="0" smtClean="0">
              <a:cs typeface="Arial"/>
            </a:endParaRPr>
          </a:p>
        </p:txBody>
      </p:sp>
      <p:sp>
        <p:nvSpPr>
          <p:cNvPr id="8" name="Tekstvak 7"/>
          <p:cNvSpPr txBox="1"/>
          <p:nvPr/>
        </p:nvSpPr>
        <p:spPr>
          <a:xfrm>
            <a:off x="2555776" y="5085184"/>
            <a:ext cx="20882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err="1" smtClean="0"/>
              <a:t>hydroxybutaanzuur</a:t>
            </a:r>
            <a:endParaRPr lang="nl-NL" dirty="0"/>
          </a:p>
        </p:txBody>
      </p:sp>
      <p:sp>
        <p:nvSpPr>
          <p:cNvPr id="9" name="Tekstvak 8"/>
          <p:cNvSpPr txBox="1"/>
          <p:nvPr/>
        </p:nvSpPr>
        <p:spPr>
          <a:xfrm>
            <a:off x="1115616" y="5661248"/>
            <a:ext cx="18722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b="1" dirty="0" smtClean="0"/>
              <a:t>Positie</a:t>
            </a:r>
            <a:endParaRPr lang="nl-NL" b="1" dirty="0"/>
          </a:p>
        </p:txBody>
      </p:sp>
      <p:sp>
        <p:nvSpPr>
          <p:cNvPr id="10" name="Tekstvak 9"/>
          <p:cNvSpPr txBox="1"/>
          <p:nvPr/>
        </p:nvSpPr>
        <p:spPr>
          <a:xfrm>
            <a:off x="2699792" y="5661248"/>
            <a:ext cx="29523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b="1" dirty="0" smtClean="0"/>
              <a:t>3- </a:t>
            </a:r>
            <a:r>
              <a:rPr lang="nl-NL" b="1" dirty="0" err="1" smtClean="0"/>
              <a:t>hydroxybutaanzuur</a:t>
            </a:r>
            <a:endParaRPr lang="nl-NL" b="1" dirty="0"/>
          </a:p>
        </p:txBody>
      </p:sp>
      <p:sp>
        <p:nvSpPr>
          <p:cNvPr id="11" name="Tekstvak 10"/>
          <p:cNvSpPr txBox="1"/>
          <p:nvPr/>
        </p:nvSpPr>
        <p:spPr>
          <a:xfrm>
            <a:off x="1187624" y="3861048"/>
            <a:ext cx="2520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Zuur heeft voorrang dus </a:t>
            </a:r>
            <a:endParaRPr lang="nl-NL" dirty="0"/>
          </a:p>
        </p:txBody>
      </p:sp>
      <p:sp>
        <p:nvSpPr>
          <p:cNvPr id="12" name="Tekstvak 11"/>
          <p:cNvSpPr txBox="1"/>
          <p:nvPr/>
        </p:nvSpPr>
        <p:spPr>
          <a:xfrm>
            <a:off x="4283968" y="3861048"/>
            <a:ext cx="28803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Achtervoegsel zuur</a:t>
            </a:r>
            <a:endParaRPr lang="nl-NL" dirty="0"/>
          </a:p>
        </p:txBody>
      </p:sp>
      <p:sp>
        <p:nvSpPr>
          <p:cNvPr id="13" name="Tekstvak 12"/>
          <p:cNvSpPr txBox="1"/>
          <p:nvPr/>
        </p:nvSpPr>
        <p:spPr>
          <a:xfrm>
            <a:off x="1115616" y="4653136"/>
            <a:ext cx="29523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OH groep als voorvoegsel</a:t>
            </a:r>
            <a:endParaRPr lang="nl-NL" dirty="0"/>
          </a:p>
        </p:txBody>
      </p:sp>
      <p:sp>
        <p:nvSpPr>
          <p:cNvPr id="14" name="Tekstvak 13"/>
          <p:cNvSpPr txBox="1"/>
          <p:nvPr/>
        </p:nvSpPr>
        <p:spPr>
          <a:xfrm>
            <a:off x="4283968" y="4653136"/>
            <a:ext cx="2376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Voorvoegsel </a:t>
            </a:r>
            <a:r>
              <a:rPr lang="nl-NL" dirty="0" err="1" smtClean="0"/>
              <a:t>hydroxy</a:t>
            </a:r>
            <a:endParaRPr lang="nl-NL" dirty="0"/>
          </a:p>
        </p:txBody>
      </p:sp>
      <p:pic>
        <p:nvPicPr>
          <p:cNvPr id="15" name="Afbeelding 14" descr="3hydroxybutaanzuur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627784" y="2348880"/>
            <a:ext cx="2913647" cy="950897"/>
          </a:xfrm>
          <a:prstGeom prst="rect">
            <a:avLst/>
          </a:prstGeom>
        </p:spPr>
      </p:pic>
      <p:sp>
        <p:nvSpPr>
          <p:cNvPr id="16" name="Tekstvak 15"/>
          <p:cNvSpPr txBox="1"/>
          <p:nvPr/>
        </p:nvSpPr>
        <p:spPr>
          <a:xfrm>
            <a:off x="1187624" y="3429000"/>
            <a:ext cx="100811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000" b="1" dirty="0" smtClean="0"/>
              <a:t>Stam</a:t>
            </a:r>
          </a:p>
        </p:txBody>
      </p:sp>
      <p:sp>
        <p:nvSpPr>
          <p:cNvPr id="17" name="Tekstvak 16"/>
          <p:cNvSpPr txBox="1"/>
          <p:nvPr/>
        </p:nvSpPr>
        <p:spPr>
          <a:xfrm>
            <a:off x="2555776" y="3429000"/>
            <a:ext cx="122413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000" dirty="0" smtClean="0"/>
              <a:t>butaan</a:t>
            </a:r>
            <a:endParaRPr lang="nl-NL" sz="2000" dirty="0"/>
          </a:p>
        </p:txBody>
      </p:sp>
      <p:sp>
        <p:nvSpPr>
          <p:cNvPr id="18" name="Tekstvak 17"/>
          <p:cNvSpPr txBox="1"/>
          <p:nvPr/>
        </p:nvSpPr>
        <p:spPr>
          <a:xfrm>
            <a:off x="2555776" y="4221088"/>
            <a:ext cx="2016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butaanzuur</a:t>
            </a:r>
            <a:endParaRPr lang="nl-NL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/>
      <p:bldP spid="10" grpId="0"/>
      <p:bldP spid="11" grpId="0"/>
      <p:bldP spid="12" grpId="0"/>
      <p:bldP spid="13" grpId="0"/>
      <p:bldP spid="14" grpId="0"/>
      <p:bldP spid="16" grpId="0"/>
      <p:bldP spid="17" grpId="0"/>
      <p:bldP spid="1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457200"/>
            <a:ext cx="7772400" cy="1295400"/>
          </a:xfrm>
        </p:spPr>
        <p:txBody>
          <a:bodyPr/>
          <a:lstStyle/>
          <a:p>
            <a:pPr eaLnBrk="1" hangingPunct="1"/>
            <a:r>
              <a:rPr lang="nl-NL" dirty="0" smtClean="0"/>
              <a:t>Naamgeving koolwaterstoffen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71550" y="1752600"/>
            <a:ext cx="7200900" cy="4343400"/>
          </a:xfrm>
        </p:spPr>
        <p:txBody>
          <a:bodyPr>
            <a:normAutofit fontScale="70000" lnSpcReduction="20000"/>
          </a:bodyPr>
          <a:lstStyle/>
          <a:p>
            <a:pPr algn="l">
              <a:defRPr/>
            </a:pPr>
            <a:r>
              <a:rPr lang="nl-NL" sz="2800" b="1" dirty="0">
                <a:cs typeface="Arial"/>
              </a:rPr>
              <a:t>	</a:t>
            </a:r>
            <a:endParaRPr lang="nl-NL" sz="2800" b="1" dirty="0" smtClean="0">
              <a:latin typeface="+mj-lt"/>
              <a:cs typeface="Arial"/>
            </a:endParaRPr>
          </a:p>
          <a:p>
            <a:pPr algn="l">
              <a:defRPr/>
            </a:pPr>
            <a:endParaRPr lang="nl-NL" sz="2800" b="1" dirty="0" smtClean="0">
              <a:latin typeface="+mj-lt"/>
              <a:cs typeface="Arial"/>
            </a:endParaRPr>
          </a:p>
          <a:p>
            <a:pPr algn="l">
              <a:defRPr/>
            </a:pPr>
            <a:endParaRPr lang="nl-NL" sz="2800" b="1" dirty="0">
              <a:latin typeface="+mj-lt"/>
              <a:cs typeface="Arial"/>
            </a:endParaRPr>
          </a:p>
          <a:p>
            <a:pPr algn="l">
              <a:defRPr/>
            </a:pPr>
            <a:endParaRPr lang="nl-NL" sz="2800" b="1" dirty="0" smtClean="0">
              <a:latin typeface="+mj-lt"/>
              <a:cs typeface="Arial"/>
            </a:endParaRPr>
          </a:p>
          <a:p>
            <a:pPr algn="l" eaLnBrk="1" hangingPunct="1">
              <a:defRPr/>
            </a:pPr>
            <a:endParaRPr lang="nl-NL" sz="2800" dirty="0" smtClean="0"/>
          </a:p>
          <a:p>
            <a:pPr algn="l" eaLnBrk="1" hangingPunct="1">
              <a:defRPr/>
            </a:pPr>
            <a:endParaRPr lang="nl-NL" sz="2800" dirty="0" smtClean="0"/>
          </a:p>
          <a:p>
            <a:pPr algn="l" eaLnBrk="1" hangingPunct="1">
              <a:defRPr/>
            </a:pPr>
            <a:endParaRPr lang="nl-NL" sz="2800" dirty="0" smtClean="0"/>
          </a:p>
          <a:p>
            <a:pPr algn="l" eaLnBrk="1" hangingPunct="1">
              <a:defRPr/>
            </a:pPr>
            <a:r>
              <a:rPr lang="nl-NL" sz="2800" dirty="0" smtClean="0"/>
              <a:t>		</a:t>
            </a:r>
          </a:p>
          <a:p>
            <a:pPr algn="l" eaLnBrk="1" hangingPunct="1">
              <a:defRPr/>
            </a:pPr>
            <a:r>
              <a:rPr lang="nl-NL" sz="2800" dirty="0" smtClean="0"/>
              <a:t>	   	</a:t>
            </a:r>
          </a:p>
          <a:p>
            <a:pPr algn="l" eaLnBrk="1" hangingPunct="1">
              <a:defRPr/>
            </a:pPr>
            <a:r>
              <a:rPr lang="nl-NL" sz="2800" dirty="0"/>
              <a:t>	</a:t>
            </a:r>
            <a:r>
              <a:rPr lang="nl-NL" sz="2800" dirty="0" smtClean="0"/>
              <a:t>	</a:t>
            </a:r>
          </a:p>
          <a:p>
            <a:pPr algn="l" eaLnBrk="1" hangingPunct="1">
              <a:defRPr/>
            </a:pPr>
            <a:r>
              <a:rPr lang="nl-NL" sz="2800" dirty="0" smtClean="0"/>
              <a:t>		</a:t>
            </a:r>
          </a:p>
          <a:p>
            <a:pPr algn="l" eaLnBrk="1" hangingPunct="1">
              <a:defRPr/>
            </a:pPr>
            <a:r>
              <a:rPr lang="nl-NL" sz="2800" dirty="0" smtClean="0"/>
              <a:t>		</a:t>
            </a:r>
          </a:p>
          <a:p>
            <a:pPr algn="l" eaLnBrk="1" hangingPunct="1">
              <a:defRPr/>
            </a:pPr>
            <a:endParaRPr lang="nl-NL" sz="2800" dirty="0" smtClean="0"/>
          </a:p>
          <a:p>
            <a:pPr algn="l" eaLnBrk="1" hangingPunct="1">
              <a:defRPr/>
            </a:pPr>
            <a:r>
              <a:rPr lang="nl-NL" sz="2800" dirty="0" smtClean="0"/>
              <a:t>		</a:t>
            </a:r>
          </a:p>
          <a:p>
            <a:pPr algn="l" eaLnBrk="1" hangingPunct="1">
              <a:defRPr/>
            </a:pPr>
            <a:endParaRPr lang="nl-NL" sz="2800" dirty="0" smtClean="0"/>
          </a:p>
          <a:p>
            <a:pPr eaLnBrk="1" hangingPunct="1">
              <a:defRPr/>
            </a:pPr>
            <a:endParaRPr lang="nl-NL" dirty="0" smtClean="0"/>
          </a:p>
        </p:txBody>
      </p:sp>
      <p:pic>
        <p:nvPicPr>
          <p:cNvPr id="5" name="Afbeelding 4" descr="2 aminopropaanzuur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203848" y="2204864"/>
            <a:ext cx="2358957" cy="1176431"/>
          </a:xfrm>
          <a:prstGeom prst="rect">
            <a:avLst/>
          </a:prstGeom>
        </p:spPr>
      </p:pic>
      <p:sp>
        <p:nvSpPr>
          <p:cNvPr id="6" name="Tekstvak 5"/>
          <p:cNvSpPr txBox="1"/>
          <p:nvPr/>
        </p:nvSpPr>
        <p:spPr>
          <a:xfrm>
            <a:off x="1259632" y="1556792"/>
            <a:ext cx="3600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000" b="1" dirty="0" smtClean="0">
                <a:cs typeface="Arial"/>
              </a:rPr>
              <a:t>Zowel zuur als </a:t>
            </a:r>
            <a:r>
              <a:rPr lang="nl-NL" sz="2000" dirty="0" smtClean="0"/>
              <a:t>NH</a:t>
            </a:r>
            <a:r>
              <a:rPr lang="nl-NL" sz="2000" baseline="-25000" dirty="0" smtClean="0"/>
              <a:t>2</a:t>
            </a:r>
            <a:r>
              <a:rPr lang="nl-NL" sz="2000" b="1" dirty="0" smtClean="0">
                <a:cs typeface="Arial"/>
              </a:rPr>
              <a:t> groep</a:t>
            </a:r>
            <a:endParaRPr lang="nl-NL" sz="2000" dirty="0"/>
          </a:p>
        </p:txBody>
      </p:sp>
      <p:sp>
        <p:nvSpPr>
          <p:cNvPr id="7" name="Tekstvak 6"/>
          <p:cNvSpPr txBox="1"/>
          <p:nvPr/>
        </p:nvSpPr>
        <p:spPr>
          <a:xfrm>
            <a:off x="1331640" y="2060848"/>
            <a:ext cx="43152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b="1" dirty="0" err="1" smtClean="0"/>
              <a:t>v</a:t>
            </a:r>
            <a:r>
              <a:rPr lang="nl-NL" sz="2000" b="1" dirty="0" err="1" smtClean="0"/>
              <a:t>b</a:t>
            </a:r>
            <a:endParaRPr lang="nl-NL" sz="2000" b="1" dirty="0"/>
          </a:p>
        </p:txBody>
      </p:sp>
      <p:sp>
        <p:nvSpPr>
          <p:cNvPr id="8" name="Tekstvak 7"/>
          <p:cNvSpPr txBox="1"/>
          <p:nvPr/>
        </p:nvSpPr>
        <p:spPr>
          <a:xfrm>
            <a:off x="1187624" y="3789040"/>
            <a:ext cx="15841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b="1" dirty="0" smtClean="0"/>
              <a:t>stam</a:t>
            </a:r>
            <a:endParaRPr lang="nl-NL" sz="2400" b="1" dirty="0"/>
          </a:p>
        </p:txBody>
      </p:sp>
      <p:sp>
        <p:nvSpPr>
          <p:cNvPr id="9" name="Tekstvak 8"/>
          <p:cNvSpPr txBox="1"/>
          <p:nvPr/>
        </p:nvSpPr>
        <p:spPr>
          <a:xfrm>
            <a:off x="5292080" y="3789040"/>
            <a:ext cx="16561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 smtClean="0"/>
              <a:t> propaan</a:t>
            </a:r>
            <a:endParaRPr lang="nl-NL" sz="2400" dirty="0"/>
          </a:p>
        </p:txBody>
      </p:sp>
      <p:sp>
        <p:nvSpPr>
          <p:cNvPr id="10" name="Tekstvak 9"/>
          <p:cNvSpPr txBox="1"/>
          <p:nvPr/>
        </p:nvSpPr>
        <p:spPr>
          <a:xfrm>
            <a:off x="1187624" y="4437112"/>
            <a:ext cx="20162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b="1" dirty="0" smtClean="0"/>
              <a:t>Achtervoegsel</a:t>
            </a:r>
            <a:endParaRPr lang="nl-NL" sz="2400" b="1" dirty="0"/>
          </a:p>
        </p:txBody>
      </p:sp>
      <p:sp>
        <p:nvSpPr>
          <p:cNvPr id="11" name="Tekstvak 10"/>
          <p:cNvSpPr txBox="1"/>
          <p:nvPr/>
        </p:nvSpPr>
        <p:spPr>
          <a:xfrm>
            <a:off x="3851920" y="4437112"/>
            <a:ext cx="13681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 smtClean="0"/>
              <a:t>zuur</a:t>
            </a:r>
            <a:endParaRPr lang="nl-NL" sz="2400" dirty="0"/>
          </a:p>
        </p:txBody>
      </p:sp>
      <p:sp>
        <p:nvSpPr>
          <p:cNvPr id="12" name="Tekstvak 11"/>
          <p:cNvSpPr txBox="1"/>
          <p:nvPr/>
        </p:nvSpPr>
        <p:spPr>
          <a:xfrm>
            <a:off x="5292080" y="4437112"/>
            <a:ext cx="19442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 smtClean="0"/>
              <a:t> propaanzuur</a:t>
            </a:r>
            <a:endParaRPr lang="nl-NL" sz="2400" dirty="0"/>
          </a:p>
        </p:txBody>
      </p:sp>
      <p:sp>
        <p:nvSpPr>
          <p:cNvPr id="13" name="Tekstvak 12"/>
          <p:cNvSpPr txBox="1"/>
          <p:nvPr/>
        </p:nvSpPr>
        <p:spPr>
          <a:xfrm>
            <a:off x="1187624" y="5157192"/>
            <a:ext cx="22322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b="1" dirty="0" smtClean="0"/>
              <a:t>Voorvoegsel</a:t>
            </a:r>
            <a:endParaRPr lang="nl-NL" sz="2400" b="1" dirty="0"/>
          </a:p>
        </p:txBody>
      </p:sp>
      <p:sp>
        <p:nvSpPr>
          <p:cNvPr id="14" name="Tekstvak 13"/>
          <p:cNvSpPr txBox="1"/>
          <p:nvPr/>
        </p:nvSpPr>
        <p:spPr>
          <a:xfrm>
            <a:off x="3779912" y="5157192"/>
            <a:ext cx="12241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 err="1" smtClean="0"/>
              <a:t>amino</a:t>
            </a:r>
            <a:endParaRPr lang="nl-NL" sz="2400" dirty="0"/>
          </a:p>
        </p:txBody>
      </p:sp>
      <p:sp>
        <p:nvSpPr>
          <p:cNvPr id="15" name="Tekstvak 14"/>
          <p:cNvSpPr txBox="1"/>
          <p:nvPr/>
        </p:nvSpPr>
        <p:spPr>
          <a:xfrm>
            <a:off x="5220072" y="5157192"/>
            <a:ext cx="30243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 err="1" smtClean="0"/>
              <a:t>amino</a:t>
            </a:r>
            <a:r>
              <a:rPr lang="nl-NL" sz="2400" dirty="0" smtClean="0"/>
              <a:t> propaanzuur</a:t>
            </a:r>
            <a:endParaRPr lang="nl-NL" sz="2400" dirty="0"/>
          </a:p>
        </p:txBody>
      </p:sp>
      <p:sp>
        <p:nvSpPr>
          <p:cNvPr id="16" name="Tekstvak 15"/>
          <p:cNvSpPr txBox="1"/>
          <p:nvPr/>
        </p:nvSpPr>
        <p:spPr>
          <a:xfrm>
            <a:off x="1187624" y="5805264"/>
            <a:ext cx="17281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b="1" dirty="0" smtClean="0"/>
              <a:t>Positie</a:t>
            </a:r>
            <a:endParaRPr lang="nl-NL" sz="2400" b="1" dirty="0"/>
          </a:p>
        </p:txBody>
      </p:sp>
      <p:sp>
        <p:nvSpPr>
          <p:cNvPr id="17" name="Tekstvak 16"/>
          <p:cNvSpPr txBox="1"/>
          <p:nvPr/>
        </p:nvSpPr>
        <p:spPr>
          <a:xfrm>
            <a:off x="4067944" y="5805264"/>
            <a:ext cx="33123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b="1" dirty="0" smtClean="0"/>
              <a:t>2 </a:t>
            </a:r>
            <a:r>
              <a:rPr lang="nl-NL" sz="2400" b="1" dirty="0" err="1" smtClean="0"/>
              <a:t>amino</a:t>
            </a:r>
            <a:r>
              <a:rPr lang="nl-NL" sz="2400" b="1" dirty="0" smtClean="0"/>
              <a:t> propaanzuur</a:t>
            </a:r>
            <a:endParaRPr lang="nl-NL" sz="2400" b="1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16632"/>
            <a:ext cx="7772400" cy="504056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nl-NL" dirty="0" smtClean="0"/>
              <a:t>Naamgeving koolwaterstoffen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827088" y="1844824"/>
            <a:ext cx="7200900" cy="3263751"/>
          </a:xfrm>
        </p:spPr>
        <p:txBody>
          <a:bodyPr>
            <a:normAutofit fontScale="70000" lnSpcReduction="20000"/>
          </a:bodyPr>
          <a:lstStyle/>
          <a:p>
            <a:pPr algn="l" eaLnBrk="1" hangingPunct="1">
              <a:defRPr/>
            </a:pPr>
            <a:r>
              <a:rPr lang="nl-NL" sz="2800" b="1" dirty="0" smtClean="0">
                <a:latin typeface="+mj-lt"/>
              </a:rPr>
              <a:t>	</a:t>
            </a:r>
            <a:endParaRPr lang="nl-NL" sz="2400" b="1" dirty="0" smtClean="0">
              <a:latin typeface="+mj-lt"/>
              <a:cs typeface="Arial"/>
            </a:endParaRPr>
          </a:p>
          <a:p>
            <a:pPr algn="l" eaLnBrk="1" hangingPunct="1">
              <a:defRPr/>
            </a:pPr>
            <a:r>
              <a:rPr lang="nl-NL" sz="2400" b="1" dirty="0" smtClean="0">
                <a:latin typeface="+mj-lt"/>
                <a:cs typeface="Arial"/>
              </a:rPr>
              <a:t>	       	</a:t>
            </a:r>
          </a:p>
          <a:p>
            <a:pPr algn="l" eaLnBrk="1" hangingPunct="1">
              <a:defRPr/>
            </a:pPr>
            <a:r>
              <a:rPr lang="nl-NL" sz="2400" b="1" dirty="0" smtClean="0">
                <a:latin typeface="+mj-lt"/>
                <a:cs typeface="Arial"/>
              </a:rPr>
              <a:t>					    </a:t>
            </a:r>
          </a:p>
          <a:p>
            <a:pPr algn="l" eaLnBrk="1" hangingPunct="1">
              <a:defRPr/>
            </a:pPr>
            <a:endParaRPr lang="nl-NL" sz="2400" b="1" dirty="0" smtClean="0">
              <a:latin typeface="+mj-lt"/>
              <a:cs typeface="Arial"/>
            </a:endParaRPr>
          </a:p>
          <a:p>
            <a:pPr algn="l" eaLnBrk="1" hangingPunct="1">
              <a:defRPr/>
            </a:pPr>
            <a:r>
              <a:rPr lang="nl-NL" sz="2400" b="1" dirty="0" smtClean="0">
                <a:latin typeface="+mj-lt"/>
                <a:cs typeface="Arial"/>
              </a:rPr>
              <a:t>	</a:t>
            </a:r>
            <a:r>
              <a:rPr lang="nl-NL" sz="2400" b="1" dirty="0" smtClean="0"/>
              <a:t>		  </a:t>
            </a:r>
            <a:r>
              <a:rPr lang="nl-NL" sz="2400" b="1" dirty="0" smtClean="0">
                <a:latin typeface="+mj-lt"/>
                <a:cs typeface="Arial"/>
              </a:rPr>
              <a:t>	</a:t>
            </a:r>
          </a:p>
          <a:p>
            <a:pPr algn="l" eaLnBrk="1" hangingPunct="1">
              <a:defRPr/>
            </a:pPr>
            <a:endParaRPr lang="nl-NL" sz="2400" b="1" dirty="0" smtClean="0">
              <a:latin typeface="+mj-lt"/>
              <a:cs typeface="Arial"/>
            </a:endParaRPr>
          </a:p>
          <a:p>
            <a:pPr algn="l" eaLnBrk="1" hangingPunct="1">
              <a:defRPr/>
            </a:pPr>
            <a:r>
              <a:rPr lang="nl-NL" sz="2400" b="1" dirty="0" smtClean="0">
                <a:latin typeface="+mj-lt"/>
                <a:cs typeface="Arial"/>
              </a:rPr>
              <a:t>		</a:t>
            </a:r>
            <a:r>
              <a:rPr lang="nl-NL" sz="2400" b="1" dirty="0" smtClean="0">
                <a:cs typeface="Arial"/>
              </a:rPr>
              <a:t> </a:t>
            </a:r>
            <a:r>
              <a:rPr lang="nl-NL" sz="2400" b="1" dirty="0" smtClean="0">
                <a:latin typeface="+mj-lt"/>
                <a:cs typeface="Arial"/>
              </a:rPr>
              <a:t>	      		</a:t>
            </a:r>
            <a:r>
              <a:rPr lang="nl-NL" sz="2400" b="1" baseline="-25000" dirty="0" smtClean="0"/>
              <a:t>	       </a:t>
            </a:r>
            <a:r>
              <a:rPr lang="nl-NL" sz="2400" b="1" baseline="-25000" dirty="0" smtClean="0">
                <a:latin typeface="Arial"/>
                <a:cs typeface="Arial"/>
              </a:rPr>
              <a:t>		</a:t>
            </a:r>
            <a:r>
              <a:rPr lang="nl-NL" sz="2400" b="1" baseline="-25000" dirty="0" smtClean="0"/>
              <a:t>	</a:t>
            </a:r>
            <a:endParaRPr lang="nl-NL" sz="2400" b="1" dirty="0" smtClean="0"/>
          </a:p>
          <a:p>
            <a:pPr algn="l" eaLnBrk="1" hangingPunct="1">
              <a:defRPr/>
            </a:pPr>
            <a:r>
              <a:rPr lang="nl-NL" sz="2400" b="1" dirty="0" smtClean="0">
                <a:latin typeface="+mj-lt"/>
                <a:cs typeface="Arial"/>
              </a:rPr>
              <a:t>		</a:t>
            </a:r>
          </a:p>
          <a:p>
            <a:pPr algn="l" eaLnBrk="1" hangingPunct="1">
              <a:defRPr/>
            </a:pPr>
            <a:endParaRPr lang="nl-NL" sz="2800" b="1" dirty="0" smtClean="0">
              <a:latin typeface="+mj-lt"/>
              <a:cs typeface="Arial"/>
            </a:endParaRPr>
          </a:p>
          <a:p>
            <a:pPr algn="l" eaLnBrk="1" hangingPunct="1">
              <a:defRPr/>
            </a:pPr>
            <a:r>
              <a:rPr lang="nl-NL" sz="2800" b="1" dirty="0" smtClean="0">
                <a:latin typeface="+mj-lt"/>
                <a:cs typeface="Arial"/>
              </a:rPr>
              <a:t>	</a:t>
            </a:r>
            <a:endParaRPr lang="nl-NL" sz="2800" dirty="0" smtClean="0">
              <a:latin typeface="+mj-lt"/>
            </a:endParaRPr>
          </a:p>
          <a:p>
            <a:pPr algn="l" eaLnBrk="1" hangingPunct="1">
              <a:defRPr/>
            </a:pPr>
            <a:endParaRPr lang="nl-NL" sz="2800" dirty="0" smtClean="0"/>
          </a:p>
          <a:p>
            <a:pPr algn="l" eaLnBrk="1" hangingPunct="1">
              <a:defRPr/>
            </a:pPr>
            <a:endParaRPr lang="nl-NL" sz="2800" dirty="0" smtClean="0"/>
          </a:p>
          <a:p>
            <a:pPr eaLnBrk="1" hangingPunct="1">
              <a:defRPr/>
            </a:pPr>
            <a:endParaRPr lang="nl-NL" dirty="0" smtClean="0"/>
          </a:p>
        </p:txBody>
      </p:sp>
      <p:sp>
        <p:nvSpPr>
          <p:cNvPr id="7172" name="Tekstvak 3"/>
          <p:cNvSpPr txBox="1">
            <a:spLocks noChangeArrowheads="1"/>
          </p:cNvSpPr>
          <p:nvPr/>
        </p:nvSpPr>
        <p:spPr bwMode="auto">
          <a:xfrm>
            <a:off x="827584" y="692696"/>
            <a:ext cx="21590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nl-NL" b="1" dirty="0"/>
              <a:t>Samenvattend</a:t>
            </a:r>
          </a:p>
        </p:txBody>
      </p:sp>
      <p:sp>
        <p:nvSpPr>
          <p:cNvPr id="7173" name="Tekstvak 4"/>
          <p:cNvSpPr txBox="1">
            <a:spLocks noChangeArrowheads="1"/>
          </p:cNvSpPr>
          <p:nvPr/>
        </p:nvSpPr>
        <p:spPr bwMode="auto">
          <a:xfrm>
            <a:off x="2915816" y="692696"/>
            <a:ext cx="12954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nl-NL" b="1" dirty="0"/>
              <a:t>zijgroep</a:t>
            </a:r>
          </a:p>
        </p:txBody>
      </p:sp>
      <p:sp>
        <p:nvSpPr>
          <p:cNvPr id="7174" name="Tekstvak 5"/>
          <p:cNvSpPr txBox="1">
            <a:spLocks noChangeArrowheads="1"/>
          </p:cNvSpPr>
          <p:nvPr/>
        </p:nvSpPr>
        <p:spPr bwMode="auto">
          <a:xfrm>
            <a:off x="4211960" y="692696"/>
            <a:ext cx="201612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nl-NL" b="1" dirty="0"/>
              <a:t>achtervoegsel</a:t>
            </a:r>
          </a:p>
        </p:txBody>
      </p:sp>
      <p:sp>
        <p:nvSpPr>
          <p:cNvPr id="7175" name="Tekstvak 6"/>
          <p:cNvSpPr txBox="1">
            <a:spLocks noChangeArrowheads="1"/>
          </p:cNvSpPr>
          <p:nvPr/>
        </p:nvSpPr>
        <p:spPr bwMode="auto">
          <a:xfrm>
            <a:off x="6228184" y="692696"/>
            <a:ext cx="201612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nl-NL" b="1" dirty="0"/>
              <a:t>voorvoegsel</a:t>
            </a:r>
          </a:p>
        </p:txBody>
      </p:sp>
      <p:sp>
        <p:nvSpPr>
          <p:cNvPr id="7176" name="Tekstvak 7"/>
          <p:cNvSpPr txBox="1">
            <a:spLocks noChangeArrowheads="1"/>
          </p:cNvSpPr>
          <p:nvPr/>
        </p:nvSpPr>
        <p:spPr bwMode="auto">
          <a:xfrm>
            <a:off x="899592" y="4653136"/>
            <a:ext cx="1728787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nl-NL" b="1" dirty="0"/>
              <a:t>Alcoholen</a:t>
            </a:r>
            <a:endParaRPr lang="nl-NL" dirty="0"/>
          </a:p>
        </p:txBody>
      </p:sp>
      <p:sp>
        <p:nvSpPr>
          <p:cNvPr id="7177" name="Tekstvak 8"/>
          <p:cNvSpPr txBox="1">
            <a:spLocks noChangeArrowheads="1"/>
          </p:cNvSpPr>
          <p:nvPr/>
        </p:nvSpPr>
        <p:spPr bwMode="auto">
          <a:xfrm>
            <a:off x="3059832" y="4653136"/>
            <a:ext cx="865187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nl-NL" b="1" dirty="0"/>
              <a:t>─ OH</a:t>
            </a:r>
            <a:endParaRPr lang="nl-NL" dirty="0"/>
          </a:p>
        </p:txBody>
      </p:sp>
      <p:sp>
        <p:nvSpPr>
          <p:cNvPr id="7178" name="Tekstvak 9"/>
          <p:cNvSpPr txBox="1">
            <a:spLocks noChangeArrowheads="1"/>
          </p:cNvSpPr>
          <p:nvPr/>
        </p:nvSpPr>
        <p:spPr bwMode="auto">
          <a:xfrm>
            <a:off x="4644008" y="4653136"/>
            <a:ext cx="72072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nl-NL" b="1" dirty="0"/>
              <a:t> </a:t>
            </a:r>
            <a:r>
              <a:rPr lang="nl-NL" b="1" dirty="0" err="1"/>
              <a:t>ol</a:t>
            </a:r>
            <a:endParaRPr lang="nl-NL" dirty="0"/>
          </a:p>
        </p:txBody>
      </p:sp>
      <p:sp>
        <p:nvSpPr>
          <p:cNvPr id="7179" name="Tekstvak 10"/>
          <p:cNvSpPr txBox="1">
            <a:spLocks noChangeArrowheads="1"/>
          </p:cNvSpPr>
          <p:nvPr/>
        </p:nvSpPr>
        <p:spPr bwMode="auto">
          <a:xfrm>
            <a:off x="900113" y="5084763"/>
            <a:ext cx="1655762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nl-NL" b="1"/>
              <a:t>Aminen</a:t>
            </a:r>
            <a:endParaRPr lang="nl-NL"/>
          </a:p>
        </p:txBody>
      </p:sp>
      <p:sp>
        <p:nvSpPr>
          <p:cNvPr id="7180" name="Tekstvak 11"/>
          <p:cNvSpPr txBox="1">
            <a:spLocks noChangeArrowheads="1"/>
          </p:cNvSpPr>
          <p:nvPr/>
        </p:nvSpPr>
        <p:spPr bwMode="auto">
          <a:xfrm>
            <a:off x="3059113" y="5084763"/>
            <a:ext cx="865187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nl-NL" b="1"/>
              <a:t>─ NH</a:t>
            </a:r>
            <a:r>
              <a:rPr lang="nl-NL" b="1" baseline="-25000"/>
              <a:t>2</a:t>
            </a:r>
            <a:endParaRPr lang="nl-NL"/>
          </a:p>
        </p:txBody>
      </p:sp>
      <p:sp>
        <p:nvSpPr>
          <p:cNvPr id="7181" name="Tekstvak 12"/>
          <p:cNvSpPr txBox="1">
            <a:spLocks noChangeArrowheads="1"/>
          </p:cNvSpPr>
          <p:nvPr/>
        </p:nvSpPr>
        <p:spPr bwMode="auto">
          <a:xfrm>
            <a:off x="4499992" y="5085184"/>
            <a:ext cx="1081087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nl-NL" b="1" dirty="0"/>
              <a:t> </a:t>
            </a:r>
            <a:r>
              <a:rPr lang="nl-NL" b="1" dirty="0" err="1"/>
              <a:t>amine</a:t>
            </a:r>
            <a:endParaRPr lang="nl-NL" dirty="0"/>
          </a:p>
        </p:txBody>
      </p:sp>
      <p:sp>
        <p:nvSpPr>
          <p:cNvPr id="7182" name="Tekstvak 13"/>
          <p:cNvSpPr txBox="1">
            <a:spLocks noChangeArrowheads="1"/>
          </p:cNvSpPr>
          <p:nvPr/>
        </p:nvSpPr>
        <p:spPr bwMode="auto">
          <a:xfrm>
            <a:off x="6659563" y="5013325"/>
            <a:ext cx="115252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nl-NL" b="1"/>
              <a:t> amino</a:t>
            </a:r>
            <a:endParaRPr lang="nl-NL"/>
          </a:p>
        </p:txBody>
      </p:sp>
      <p:sp>
        <p:nvSpPr>
          <p:cNvPr id="7183" name="Tekstvak 14"/>
          <p:cNvSpPr txBox="1">
            <a:spLocks noChangeArrowheads="1"/>
          </p:cNvSpPr>
          <p:nvPr/>
        </p:nvSpPr>
        <p:spPr bwMode="auto">
          <a:xfrm>
            <a:off x="971550" y="5732463"/>
            <a:ext cx="93503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nl-NL" b="1"/>
              <a:t>Ethers</a:t>
            </a:r>
            <a:endParaRPr lang="nl-NL"/>
          </a:p>
        </p:txBody>
      </p:sp>
      <p:sp>
        <p:nvSpPr>
          <p:cNvPr id="7184" name="Tekstvak 15"/>
          <p:cNvSpPr txBox="1">
            <a:spLocks noChangeArrowheads="1"/>
          </p:cNvSpPr>
          <p:nvPr/>
        </p:nvSpPr>
        <p:spPr bwMode="auto">
          <a:xfrm>
            <a:off x="2987675" y="5732463"/>
            <a:ext cx="165735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nl-NL" b="1"/>
              <a:t>─ O─</a:t>
            </a:r>
            <a:r>
              <a:rPr lang="nl-NL"/>
              <a:t> </a:t>
            </a:r>
            <a:r>
              <a:rPr lang="nl-NL" b="1"/>
              <a:t>C</a:t>
            </a:r>
            <a:r>
              <a:rPr lang="nl-NL" b="1" baseline="-25000"/>
              <a:t>n</a:t>
            </a:r>
            <a:r>
              <a:rPr lang="nl-NL" b="1"/>
              <a:t>H</a:t>
            </a:r>
            <a:r>
              <a:rPr lang="nl-NL" b="1" baseline="-25000"/>
              <a:t>2n+1</a:t>
            </a:r>
            <a:endParaRPr lang="nl-NL"/>
          </a:p>
        </p:txBody>
      </p:sp>
      <p:sp>
        <p:nvSpPr>
          <p:cNvPr id="7185" name="Tekstvak 16"/>
          <p:cNvSpPr txBox="1">
            <a:spLocks noChangeArrowheads="1"/>
          </p:cNvSpPr>
          <p:nvPr/>
        </p:nvSpPr>
        <p:spPr bwMode="auto">
          <a:xfrm>
            <a:off x="4787826" y="5733256"/>
            <a:ext cx="576262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nl-NL" b="1" dirty="0"/>
              <a:t> -</a:t>
            </a:r>
            <a:endParaRPr lang="nl-NL" dirty="0"/>
          </a:p>
        </p:txBody>
      </p:sp>
      <p:sp>
        <p:nvSpPr>
          <p:cNvPr id="7186" name="Tekstvak 17"/>
          <p:cNvSpPr txBox="1">
            <a:spLocks noChangeArrowheads="1"/>
          </p:cNvSpPr>
          <p:nvPr/>
        </p:nvSpPr>
        <p:spPr bwMode="auto">
          <a:xfrm>
            <a:off x="6659563" y="5661025"/>
            <a:ext cx="1655762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nl-NL" b="1"/>
              <a:t> alkoxy</a:t>
            </a:r>
            <a:endParaRPr lang="nl-NL"/>
          </a:p>
        </p:txBody>
      </p:sp>
      <p:sp>
        <p:nvSpPr>
          <p:cNvPr id="19" name="Tekstvak 18"/>
          <p:cNvSpPr txBox="1">
            <a:spLocks noChangeArrowheads="1"/>
          </p:cNvSpPr>
          <p:nvPr/>
        </p:nvSpPr>
        <p:spPr bwMode="auto">
          <a:xfrm>
            <a:off x="899592" y="2844676"/>
            <a:ext cx="1368425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nl-NL" b="1" dirty="0" err="1"/>
              <a:t>Aldehyden</a:t>
            </a:r>
            <a:endParaRPr lang="nl-NL" b="1" dirty="0"/>
          </a:p>
        </p:txBody>
      </p:sp>
      <p:pic>
        <p:nvPicPr>
          <p:cNvPr id="20" name="Afbeelding 19" descr="aldehyde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15816" y="3284984"/>
            <a:ext cx="813640" cy="5035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" name="Tekstvak 20"/>
          <p:cNvSpPr txBox="1">
            <a:spLocks noChangeArrowheads="1"/>
          </p:cNvSpPr>
          <p:nvPr/>
        </p:nvSpPr>
        <p:spPr bwMode="auto">
          <a:xfrm>
            <a:off x="4644008" y="2844676"/>
            <a:ext cx="503237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nl-NL" b="1"/>
              <a:t>al</a:t>
            </a:r>
          </a:p>
        </p:txBody>
      </p:sp>
      <p:sp>
        <p:nvSpPr>
          <p:cNvPr id="22" name="Tekstvak 21"/>
          <p:cNvSpPr txBox="1">
            <a:spLocks noChangeArrowheads="1"/>
          </p:cNvSpPr>
          <p:nvPr/>
        </p:nvSpPr>
        <p:spPr bwMode="auto">
          <a:xfrm>
            <a:off x="899592" y="3861048"/>
            <a:ext cx="1223963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nl-NL" b="1" dirty="0" err="1"/>
              <a:t>Ketonen</a:t>
            </a:r>
            <a:endParaRPr lang="nl-NL" b="1" dirty="0"/>
          </a:p>
        </p:txBody>
      </p:sp>
      <p:pic>
        <p:nvPicPr>
          <p:cNvPr id="23" name="Afbeelding 22" descr="keton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131840" y="4221088"/>
            <a:ext cx="766232" cy="504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" name="Tekstvak 23"/>
          <p:cNvSpPr txBox="1">
            <a:spLocks noChangeArrowheads="1"/>
          </p:cNvSpPr>
          <p:nvPr/>
        </p:nvSpPr>
        <p:spPr bwMode="auto">
          <a:xfrm>
            <a:off x="4644008" y="3852788"/>
            <a:ext cx="576263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nl-NL" b="1" dirty="0" err="1"/>
              <a:t>on</a:t>
            </a:r>
            <a:endParaRPr lang="nl-NL" b="1" dirty="0"/>
          </a:p>
        </p:txBody>
      </p:sp>
      <p:sp>
        <p:nvSpPr>
          <p:cNvPr id="25" name="Tekstvak 24"/>
          <p:cNvSpPr txBox="1">
            <a:spLocks noChangeArrowheads="1"/>
          </p:cNvSpPr>
          <p:nvPr/>
        </p:nvSpPr>
        <p:spPr bwMode="auto">
          <a:xfrm>
            <a:off x="2987824" y="2852936"/>
            <a:ext cx="86360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nl-NL" b="1" dirty="0"/>
              <a:t>─</a:t>
            </a:r>
            <a:r>
              <a:rPr lang="nl-NL" b="1" dirty="0" smtClean="0"/>
              <a:t>CHO</a:t>
            </a:r>
            <a:endParaRPr lang="nl-NL" dirty="0"/>
          </a:p>
        </p:txBody>
      </p:sp>
      <p:sp>
        <p:nvSpPr>
          <p:cNvPr id="26" name="Tekstvak 25"/>
          <p:cNvSpPr txBox="1">
            <a:spLocks noChangeArrowheads="1"/>
          </p:cNvSpPr>
          <p:nvPr/>
        </p:nvSpPr>
        <p:spPr bwMode="auto">
          <a:xfrm>
            <a:off x="3059832" y="3861048"/>
            <a:ext cx="1008062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nl-NL" b="1" dirty="0"/>
              <a:t> </a:t>
            </a:r>
            <a:r>
              <a:rPr lang="nl-NL" b="1" dirty="0" smtClean="0"/>
              <a:t>  CO </a:t>
            </a:r>
            <a:endParaRPr lang="nl-NL" dirty="0"/>
          </a:p>
        </p:txBody>
      </p:sp>
      <p:sp>
        <p:nvSpPr>
          <p:cNvPr id="27" name="Tekstvak 26"/>
          <p:cNvSpPr txBox="1">
            <a:spLocks noChangeArrowheads="1"/>
          </p:cNvSpPr>
          <p:nvPr/>
        </p:nvSpPr>
        <p:spPr bwMode="auto">
          <a:xfrm>
            <a:off x="6588224" y="4653136"/>
            <a:ext cx="11525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nl-NL" b="1" dirty="0" err="1"/>
              <a:t>hydroxy</a:t>
            </a:r>
            <a:endParaRPr lang="nl-NL" b="1" dirty="0"/>
          </a:p>
        </p:txBody>
      </p:sp>
      <p:cxnSp>
        <p:nvCxnSpPr>
          <p:cNvPr id="29" name="Rechte verbindingslijn 28"/>
          <p:cNvCxnSpPr/>
          <p:nvPr/>
        </p:nvCxnSpPr>
        <p:spPr>
          <a:xfrm flipH="1" flipV="1">
            <a:off x="3131840" y="3933056"/>
            <a:ext cx="144016" cy="7200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3" name="Rechte verbindingslijn 32"/>
          <p:cNvCxnSpPr/>
          <p:nvPr/>
        </p:nvCxnSpPr>
        <p:spPr>
          <a:xfrm flipH="1">
            <a:off x="3131840" y="4077072"/>
            <a:ext cx="153094" cy="84584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4" name="Tekstvak 33"/>
          <p:cNvSpPr txBox="1"/>
          <p:nvPr/>
        </p:nvSpPr>
        <p:spPr>
          <a:xfrm>
            <a:off x="899592" y="1196752"/>
            <a:ext cx="16561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b="1" dirty="0" smtClean="0"/>
              <a:t>Zuren</a:t>
            </a:r>
            <a:endParaRPr lang="nl-NL" b="1" dirty="0"/>
          </a:p>
        </p:txBody>
      </p:sp>
      <p:sp>
        <p:nvSpPr>
          <p:cNvPr id="36" name="Tekstvak 35"/>
          <p:cNvSpPr txBox="1"/>
          <p:nvPr/>
        </p:nvSpPr>
        <p:spPr>
          <a:xfrm>
            <a:off x="2843808" y="1196752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b="1" dirty="0" smtClean="0">
                <a:latin typeface="Arial"/>
                <a:cs typeface="Arial"/>
              </a:rPr>
              <a:t>─ </a:t>
            </a:r>
            <a:r>
              <a:rPr lang="nl-NL" b="1" dirty="0" smtClean="0">
                <a:latin typeface="Arial" pitchFamily="34" charset="0"/>
                <a:cs typeface="Arial" pitchFamily="34" charset="0"/>
              </a:rPr>
              <a:t>COOH</a:t>
            </a:r>
            <a:endParaRPr lang="nl-NL" dirty="0"/>
          </a:p>
        </p:txBody>
      </p:sp>
      <p:sp>
        <p:nvSpPr>
          <p:cNvPr id="37" name="Tekstvak 36"/>
          <p:cNvSpPr txBox="1"/>
          <p:nvPr/>
        </p:nvSpPr>
        <p:spPr>
          <a:xfrm>
            <a:off x="4644008" y="1124744"/>
            <a:ext cx="16561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b="1" dirty="0" smtClean="0"/>
              <a:t>zuur</a:t>
            </a:r>
            <a:endParaRPr lang="nl-NL" b="1" dirty="0"/>
          </a:p>
        </p:txBody>
      </p:sp>
      <p:pic>
        <p:nvPicPr>
          <p:cNvPr id="39" name="Afbeelding 38" descr="zuur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059832" y="1484784"/>
            <a:ext cx="834717" cy="46053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/>
      <p:bldP spid="36" grpId="0"/>
      <p:bldP spid="3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Hieronder staan 3 foute namen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l-NL" dirty="0" smtClean="0"/>
              <a:t>Teken de structuurformule en geef deze de juiste naam</a:t>
            </a:r>
          </a:p>
          <a:p>
            <a:pPr lvl="1"/>
            <a:r>
              <a:rPr lang="nl-NL" dirty="0" smtClean="0"/>
              <a:t>1 </a:t>
            </a:r>
            <a:r>
              <a:rPr lang="nl-NL" dirty="0" err="1" smtClean="0"/>
              <a:t>hydroxy</a:t>
            </a:r>
            <a:r>
              <a:rPr lang="nl-NL" dirty="0" smtClean="0"/>
              <a:t> </a:t>
            </a:r>
            <a:r>
              <a:rPr lang="nl-NL" dirty="0" smtClean="0"/>
              <a:t> </a:t>
            </a:r>
            <a:r>
              <a:rPr lang="nl-NL" dirty="0" err="1" smtClean="0"/>
              <a:t>pentanal</a:t>
            </a:r>
            <a:endParaRPr lang="nl-NL" dirty="0" smtClean="0"/>
          </a:p>
          <a:p>
            <a:pPr lvl="2"/>
            <a:r>
              <a:rPr lang="nl-NL" dirty="0" smtClean="0"/>
              <a:t>pentaanzuur</a:t>
            </a:r>
          </a:p>
          <a:p>
            <a:pPr lvl="1"/>
            <a:endParaRPr lang="nl-NL" dirty="0" smtClean="0"/>
          </a:p>
          <a:p>
            <a:pPr lvl="1"/>
            <a:r>
              <a:rPr lang="nl-NL" dirty="0" smtClean="0"/>
              <a:t>2 chloor 4 </a:t>
            </a:r>
            <a:r>
              <a:rPr lang="nl-NL" dirty="0" err="1" smtClean="0"/>
              <a:t>butanon</a:t>
            </a:r>
            <a:endParaRPr lang="nl-NL" dirty="0" smtClean="0"/>
          </a:p>
          <a:p>
            <a:pPr lvl="2"/>
            <a:r>
              <a:rPr lang="nl-NL" dirty="0" smtClean="0"/>
              <a:t>3 chloor </a:t>
            </a:r>
            <a:r>
              <a:rPr lang="nl-NL" dirty="0" err="1" smtClean="0"/>
              <a:t>butanal</a:t>
            </a:r>
            <a:endParaRPr lang="nl-NL" dirty="0" smtClean="0"/>
          </a:p>
          <a:p>
            <a:pPr lvl="1"/>
            <a:endParaRPr lang="nl-NL" dirty="0" smtClean="0"/>
          </a:p>
          <a:p>
            <a:pPr lvl="1"/>
            <a:r>
              <a:rPr lang="nl-NL" dirty="0" smtClean="0"/>
              <a:t>2 </a:t>
            </a:r>
            <a:r>
              <a:rPr lang="nl-NL" dirty="0" err="1" smtClean="0"/>
              <a:t>hydroxy</a:t>
            </a:r>
            <a:r>
              <a:rPr lang="nl-NL" dirty="0" smtClean="0"/>
              <a:t> 1 methyl 1 propaan </a:t>
            </a:r>
            <a:r>
              <a:rPr lang="nl-NL" dirty="0" err="1" smtClean="0"/>
              <a:t>amine</a:t>
            </a:r>
            <a:endParaRPr lang="nl-NL" dirty="0" smtClean="0"/>
          </a:p>
          <a:p>
            <a:pPr lvl="2"/>
            <a:r>
              <a:rPr lang="nl-NL" dirty="0" smtClean="0"/>
              <a:t>3 </a:t>
            </a:r>
            <a:r>
              <a:rPr lang="nl-NL" dirty="0" err="1" smtClean="0"/>
              <a:t>amino</a:t>
            </a:r>
            <a:r>
              <a:rPr lang="nl-NL" dirty="0" smtClean="0"/>
              <a:t> 2 </a:t>
            </a:r>
            <a:r>
              <a:rPr lang="nl-NL" dirty="0" err="1" smtClean="0"/>
              <a:t>butanol</a:t>
            </a:r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228998"/>
          </a:xfrm>
        </p:spPr>
        <p:txBody>
          <a:bodyPr/>
          <a:lstStyle/>
          <a:p>
            <a:r>
              <a:rPr lang="nl-NL" dirty="0" smtClean="0"/>
              <a:t>Esters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/>
          </a:bodyPr>
          <a:lstStyle/>
          <a:p>
            <a:pPr>
              <a:buNone/>
            </a:pPr>
            <a:endParaRPr lang="nl-NL" dirty="0" smtClean="0"/>
          </a:p>
          <a:p>
            <a:pPr>
              <a:buNone/>
            </a:pPr>
            <a:endParaRPr lang="nl-NL" dirty="0" smtClean="0">
              <a:latin typeface="Arial"/>
              <a:cs typeface="Arial"/>
            </a:endParaRPr>
          </a:p>
          <a:p>
            <a:pPr>
              <a:buNone/>
            </a:pPr>
            <a:r>
              <a:rPr lang="nl-NL" dirty="0" smtClean="0">
                <a:latin typeface="Arial"/>
                <a:cs typeface="Arial"/>
              </a:rPr>
              <a:t>							    	   	</a:t>
            </a:r>
          </a:p>
          <a:p>
            <a:pPr>
              <a:buNone/>
            </a:pPr>
            <a:r>
              <a:rPr lang="nl-NL" sz="2400" dirty="0" smtClean="0">
                <a:latin typeface="Arial"/>
                <a:cs typeface="Arial"/>
              </a:rPr>
              <a:t>		</a:t>
            </a:r>
          </a:p>
          <a:p>
            <a:pPr>
              <a:buNone/>
            </a:pPr>
            <a:endParaRPr lang="nl-NL" sz="2400" dirty="0" smtClean="0">
              <a:latin typeface="Arial"/>
              <a:cs typeface="Arial"/>
            </a:endParaRPr>
          </a:p>
          <a:p>
            <a:pPr>
              <a:buNone/>
            </a:pPr>
            <a:r>
              <a:rPr lang="nl-NL" sz="2400" dirty="0" smtClean="0">
                <a:latin typeface="Arial"/>
                <a:cs typeface="Arial"/>
              </a:rPr>
              <a:t>				</a:t>
            </a:r>
          </a:p>
          <a:p>
            <a:pPr>
              <a:buNone/>
            </a:pPr>
            <a:r>
              <a:rPr lang="nl-NL" sz="2400" dirty="0" smtClean="0">
                <a:latin typeface="Arial"/>
                <a:cs typeface="Arial"/>
              </a:rPr>
              <a:t>		</a:t>
            </a:r>
          </a:p>
          <a:p>
            <a:pPr>
              <a:buNone/>
            </a:pPr>
            <a:r>
              <a:rPr lang="nl-NL" sz="2400" dirty="0" smtClean="0">
                <a:latin typeface="Arial"/>
                <a:cs typeface="Arial"/>
              </a:rPr>
              <a:t>				</a:t>
            </a:r>
          </a:p>
          <a:p>
            <a:pPr>
              <a:buNone/>
            </a:pPr>
            <a:r>
              <a:rPr lang="nl-NL" sz="2400" dirty="0" smtClean="0">
                <a:latin typeface="Arial"/>
                <a:cs typeface="Arial"/>
              </a:rPr>
              <a:t>					</a:t>
            </a:r>
          </a:p>
          <a:p>
            <a:pPr>
              <a:buNone/>
            </a:pPr>
            <a:endParaRPr lang="nl-NL" dirty="0"/>
          </a:p>
        </p:txBody>
      </p:sp>
      <p:sp>
        <p:nvSpPr>
          <p:cNvPr id="7" name="Tekstvak 6"/>
          <p:cNvSpPr txBox="1"/>
          <p:nvPr/>
        </p:nvSpPr>
        <p:spPr>
          <a:xfrm>
            <a:off x="323528" y="1412776"/>
            <a:ext cx="3600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200" dirty="0" smtClean="0">
                <a:latin typeface="Arial" pitchFamily="34" charset="0"/>
                <a:cs typeface="Arial" pitchFamily="34" charset="0"/>
              </a:rPr>
              <a:t>Alcohol   +    zuur    </a:t>
            </a:r>
            <a:endParaRPr lang="nl-NL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kstvak 7"/>
          <p:cNvSpPr txBox="1"/>
          <p:nvPr/>
        </p:nvSpPr>
        <p:spPr>
          <a:xfrm>
            <a:off x="4788024" y="1340768"/>
            <a:ext cx="367240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200" dirty="0" smtClean="0">
                <a:latin typeface="Arial"/>
                <a:cs typeface="Arial"/>
              </a:rPr>
              <a:t>Ester    +     water</a:t>
            </a:r>
          </a:p>
        </p:txBody>
      </p:sp>
      <p:sp>
        <p:nvSpPr>
          <p:cNvPr id="9" name="Tekstvak 8"/>
          <p:cNvSpPr txBox="1"/>
          <p:nvPr/>
        </p:nvSpPr>
        <p:spPr>
          <a:xfrm>
            <a:off x="3923928" y="1412776"/>
            <a:ext cx="57606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200" b="1" dirty="0" smtClean="0">
                <a:latin typeface="Arial"/>
                <a:cs typeface="Arial"/>
              </a:rPr>
              <a:t>→</a:t>
            </a:r>
            <a:endParaRPr lang="nl-NL" sz="3200" b="1" dirty="0"/>
          </a:p>
        </p:txBody>
      </p:sp>
      <p:sp>
        <p:nvSpPr>
          <p:cNvPr id="10" name="Tekstvak 9"/>
          <p:cNvSpPr txBox="1"/>
          <p:nvPr/>
        </p:nvSpPr>
        <p:spPr>
          <a:xfrm>
            <a:off x="1835696" y="2276872"/>
            <a:ext cx="5040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 smtClean="0">
                <a:latin typeface="Arial"/>
                <a:cs typeface="Arial"/>
              </a:rPr>
              <a:t> +</a:t>
            </a:r>
            <a:endParaRPr lang="nl-NL" sz="2400" dirty="0"/>
          </a:p>
        </p:txBody>
      </p:sp>
      <p:pic>
        <p:nvPicPr>
          <p:cNvPr id="11" name="Afbeelding 10" descr="methanol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11560" y="2204864"/>
            <a:ext cx="1164240" cy="694887"/>
          </a:xfrm>
          <a:prstGeom prst="rect">
            <a:avLst/>
          </a:prstGeom>
        </p:spPr>
      </p:pic>
      <p:pic>
        <p:nvPicPr>
          <p:cNvPr id="12" name="Afbeelding 11" descr="ethaanzuur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411760" y="1988840"/>
            <a:ext cx="1523874" cy="920420"/>
          </a:xfrm>
          <a:prstGeom prst="rect">
            <a:avLst/>
          </a:prstGeom>
        </p:spPr>
      </p:pic>
      <p:sp>
        <p:nvSpPr>
          <p:cNvPr id="13" name="Tekstvak 12"/>
          <p:cNvSpPr txBox="1"/>
          <p:nvPr/>
        </p:nvSpPr>
        <p:spPr>
          <a:xfrm>
            <a:off x="4067944" y="2204864"/>
            <a:ext cx="57606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200" b="1" dirty="0" smtClean="0">
                <a:latin typeface="Arial"/>
                <a:cs typeface="Arial"/>
              </a:rPr>
              <a:t>→</a:t>
            </a:r>
            <a:endParaRPr lang="nl-NL" sz="3200" b="1" dirty="0"/>
          </a:p>
        </p:txBody>
      </p:sp>
      <p:sp>
        <p:nvSpPr>
          <p:cNvPr id="14" name="Tekstvak 13"/>
          <p:cNvSpPr txBox="1"/>
          <p:nvPr/>
        </p:nvSpPr>
        <p:spPr>
          <a:xfrm>
            <a:off x="7164288" y="2204864"/>
            <a:ext cx="14401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 smtClean="0">
                <a:latin typeface="Arial"/>
                <a:cs typeface="Arial"/>
              </a:rPr>
              <a:t>+ H</a:t>
            </a:r>
            <a:r>
              <a:rPr lang="nl-NL" sz="2400" baseline="-25000" dirty="0" smtClean="0">
                <a:latin typeface="Arial"/>
                <a:cs typeface="Arial"/>
              </a:rPr>
              <a:t>2</a:t>
            </a:r>
            <a:r>
              <a:rPr lang="nl-NL" sz="2400" dirty="0" smtClean="0">
                <a:latin typeface="Arial"/>
                <a:cs typeface="Arial"/>
              </a:rPr>
              <a:t>O</a:t>
            </a:r>
            <a:endParaRPr lang="nl-NL" sz="2400" dirty="0"/>
          </a:p>
        </p:txBody>
      </p:sp>
      <p:pic>
        <p:nvPicPr>
          <p:cNvPr id="15" name="Afbeelding 14" descr="methoxyethanoaat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716016" y="1988840"/>
            <a:ext cx="2109042" cy="871656"/>
          </a:xfrm>
          <a:prstGeom prst="rect">
            <a:avLst/>
          </a:prstGeom>
        </p:spPr>
      </p:pic>
      <p:sp>
        <p:nvSpPr>
          <p:cNvPr id="16" name="Rechthoek 15"/>
          <p:cNvSpPr/>
          <p:nvPr/>
        </p:nvSpPr>
        <p:spPr>
          <a:xfrm>
            <a:off x="1403648" y="2132856"/>
            <a:ext cx="1440160" cy="64807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7" name="Rechthoek 16"/>
          <p:cNvSpPr/>
          <p:nvPr/>
        </p:nvSpPr>
        <p:spPr>
          <a:xfrm>
            <a:off x="5364088" y="2204864"/>
            <a:ext cx="576064" cy="57606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8" name="Tekstvak 17"/>
          <p:cNvSpPr txBox="1"/>
          <p:nvPr/>
        </p:nvSpPr>
        <p:spPr>
          <a:xfrm>
            <a:off x="7164288" y="2204864"/>
            <a:ext cx="14401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 smtClean="0">
                <a:latin typeface="Arial"/>
                <a:cs typeface="Arial"/>
              </a:rPr>
              <a:t>+</a:t>
            </a:r>
            <a:r>
              <a:rPr lang="nl-NL" sz="2400" dirty="0" smtClean="0">
                <a:solidFill>
                  <a:srgbClr val="FF0000"/>
                </a:solidFill>
                <a:latin typeface="Arial"/>
                <a:cs typeface="Arial"/>
              </a:rPr>
              <a:t> H</a:t>
            </a:r>
            <a:r>
              <a:rPr lang="nl-NL" sz="2400" baseline="-25000" dirty="0" smtClean="0">
                <a:solidFill>
                  <a:srgbClr val="FF0000"/>
                </a:solidFill>
                <a:latin typeface="Arial"/>
                <a:cs typeface="Arial"/>
              </a:rPr>
              <a:t>2</a:t>
            </a:r>
            <a:r>
              <a:rPr lang="nl-NL" sz="2400" dirty="0" smtClean="0">
                <a:solidFill>
                  <a:srgbClr val="FF0000"/>
                </a:solidFill>
                <a:latin typeface="Arial"/>
                <a:cs typeface="Arial"/>
              </a:rPr>
              <a:t>O</a:t>
            </a:r>
            <a:endParaRPr lang="nl-NL" sz="2400" dirty="0">
              <a:solidFill>
                <a:srgbClr val="FF0000"/>
              </a:solidFill>
            </a:endParaRPr>
          </a:p>
        </p:txBody>
      </p:sp>
      <p:sp>
        <p:nvSpPr>
          <p:cNvPr id="19" name="Tekstvak 18"/>
          <p:cNvSpPr txBox="1"/>
          <p:nvPr/>
        </p:nvSpPr>
        <p:spPr>
          <a:xfrm>
            <a:off x="467544" y="3140968"/>
            <a:ext cx="21602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b="1" dirty="0" smtClean="0">
                <a:latin typeface="Arial"/>
                <a:cs typeface="Arial"/>
              </a:rPr>
              <a:t>Naamgeving</a:t>
            </a:r>
            <a:endParaRPr lang="nl-NL" sz="2400" b="1" dirty="0"/>
          </a:p>
        </p:txBody>
      </p:sp>
      <p:sp>
        <p:nvSpPr>
          <p:cNvPr id="20" name="Tekstvak 19"/>
          <p:cNvSpPr txBox="1"/>
          <p:nvPr/>
        </p:nvSpPr>
        <p:spPr>
          <a:xfrm>
            <a:off x="3851920" y="3068960"/>
            <a:ext cx="43924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>
                <a:latin typeface="Arial"/>
                <a:cs typeface="Arial"/>
              </a:rPr>
              <a:t>algemeen </a:t>
            </a:r>
            <a:r>
              <a:rPr lang="nl-NL" sz="2400" dirty="0" err="1" smtClean="0">
                <a:latin typeface="Arial"/>
                <a:cs typeface="Arial"/>
              </a:rPr>
              <a:t>alkylalkanoaat</a:t>
            </a:r>
            <a:endParaRPr lang="nl-NL" sz="2400" dirty="0"/>
          </a:p>
        </p:txBody>
      </p:sp>
      <p:sp>
        <p:nvSpPr>
          <p:cNvPr id="21" name="Tekstvak 20"/>
          <p:cNvSpPr txBox="1"/>
          <p:nvPr/>
        </p:nvSpPr>
        <p:spPr>
          <a:xfrm>
            <a:off x="539552" y="3717032"/>
            <a:ext cx="13681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b="1" dirty="0" smtClean="0">
                <a:latin typeface="Arial"/>
                <a:cs typeface="Arial"/>
              </a:rPr>
              <a:t>Stam</a:t>
            </a:r>
            <a:endParaRPr lang="nl-NL" sz="2400" b="1" dirty="0"/>
          </a:p>
        </p:txBody>
      </p:sp>
      <p:sp>
        <p:nvSpPr>
          <p:cNvPr id="23" name="Rechthoek 22"/>
          <p:cNvSpPr/>
          <p:nvPr/>
        </p:nvSpPr>
        <p:spPr>
          <a:xfrm>
            <a:off x="2555776" y="3717032"/>
            <a:ext cx="263084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2400" dirty="0" smtClean="0">
                <a:latin typeface="Arial"/>
                <a:cs typeface="Arial"/>
              </a:rPr>
              <a:t>komt van het zuur</a:t>
            </a:r>
            <a:endParaRPr lang="nl-NL" sz="2400" dirty="0"/>
          </a:p>
        </p:txBody>
      </p:sp>
      <p:sp>
        <p:nvSpPr>
          <p:cNvPr id="24" name="Tekstvak 23"/>
          <p:cNvSpPr txBox="1"/>
          <p:nvPr/>
        </p:nvSpPr>
        <p:spPr>
          <a:xfrm>
            <a:off x="3347864" y="5517232"/>
            <a:ext cx="33843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b="1" dirty="0" smtClean="0">
                <a:latin typeface="Arial"/>
                <a:cs typeface="Arial"/>
              </a:rPr>
              <a:t>methyl </a:t>
            </a:r>
            <a:r>
              <a:rPr lang="nl-NL" sz="2400" b="1" dirty="0" err="1" smtClean="0">
                <a:latin typeface="Arial"/>
                <a:cs typeface="Arial"/>
              </a:rPr>
              <a:t>ethanoaat</a:t>
            </a:r>
            <a:endParaRPr lang="nl-NL" sz="2400" b="1" dirty="0"/>
          </a:p>
        </p:txBody>
      </p:sp>
      <p:sp>
        <p:nvSpPr>
          <p:cNvPr id="25" name="Tekstvak 24"/>
          <p:cNvSpPr txBox="1"/>
          <p:nvPr/>
        </p:nvSpPr>
        <p:spPr>
          <a:xfrm>
            <a:off x="2843808" y="5013176"/>
            <a:ext cx="26642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 smtClean="0">
                <a:latin typeface="Arial"/>
                <a:cs typeface="Arial"/>
              </a:rPr>
              <a:t>komt van alcohol</a:t>
            </a:r>
            <a:endParaRPr lang="nl-NL" sz="2400" dirty="0"/>
          </a:p>
        </p:txBody>
      </p:sp>
      <p:sp>
        <p:nvSpPr>
          <p:cNvPr id="26" name="Tekstvak 25"/>
          <p:cNvSpPr txBox="1"/>
          <p:nvPr/>
        </p:nvSpPr>
        <p:spPr>
          <a:xfrm>
            <a:off x="539552" y="5013176"/>
            <a:ext cx="20882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b="1" dirty="0" smtClean="0">
                <a:latin typeface="Arial"/>
                <a:cs typeface="Arial"/>
              </a:rPr>
              <a:t>Voorvoegsel</a:t>
            </a:r>
            <a:r>
              <a:rPr lang="nl-NL" dirty="0" smtClean="0">
                <a:latin typeface="Arial"/>
                <a:cs typeface="Arial"/>
              </a:rPr>
              <a:t>	</a:t>
            </a:r>
            <a:endParaRPr lang="nl-NL" dirty="0"/>
          </a:p>
        </p:txBody>
      </p:sp>
      <p:sp>
        <p:nvSpPr>
          <p:cNvPr id="27" name="Tekstvak 26"/>
          <p:cNvSpPr txBox="1"/>
          <p:nvPr/>
        </p:nvSpPr>
        <p:spPr>
          <a:xfrm>
            <a:off x="5796136" y="4365104"/>
            <a:ext cx="19442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 err="1" smtClean="0">
                <a:latin typeface="Arial"/>
                <a:cs typeface="Arial"/>
              </a:rPr>
              <a:t>ethanoaat</a:t>
            </a:r>
            <a:endParaRPr lang="nl-NL" sz="2400" dirty="0"/>
          </a:p>
        </p:txBody>
      </p:sp>
      <p:sp>
        <p:nvSpPr>
          <p:cNvPr id="28" name="Tekstvak 27"/>
          <p:cNvSpPr txBox="1"/>
          <p:nvPr/>
        </p:nvSpPr>
        <p:spPr>
          <a:xfrm>
            <a:off x="3995936" y="4365104"/>
            <a:ext cx="15121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 err="1" smtClean="0">
                <a:latin typeface="Arial"/>
                <a:cs typeface="Arial"/>
              </a:rPr>
              <a:t>oaat</a:t>
            </a:r>
            <a:endParaRPr lang="nl-NL" sz="2400" dirty="0"/>
          </a:p>
        </p:txBody>
      </p:sp>
      <p:sp>
        <p:nvSpPr>
          <p:cNvPr id="29" name="Tekstvak 28"/>
          <p:cNvSpPr txBox="1"/>
          <p:nvPr/>
        </p:nvSpPr>
        <p:spPr>
          <a:xfrm>
            <a:off x="539552" y="4365104"/>
            <a:ext cx="23762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b="1" dirty="0" smtClean="0">
                <a:latin typeface="Arial"/>
                <a:cs typeface="Arial"/>
              </a:rPr>
              <a:t>Achtervoegsel</a:t>
            </a:r>
            <a:endParaRPr lang="nl-NL" sz="2400" b="1" dirty="0"/>
          </a:p>
        </p:txBody>
      </p:sp>
      <p:sp>
        <p:nvSpPr>
          <p:cNvPr id="30" name="Tekstvak 29"/>
          <p:cNvSpPr txBox="1"/>
          <p:nvPr/>
        </p:nvSpPr>
        <p:spPr>
          <a:xfrm>
            <a:off x="5796136" y="3717032"/>
            <a:ext cx="21602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 err="1" smtClean="0">
                <a:latin typeface="Arial"/>
                <a:cs typeface="Arial"/>
              </a:rPr>
              <a:t>ethaan</a:t>
            </a:r>
            <a:endParaRPr lang="nl-NL" sz="2400" dirty="0"/>
          </a:p>
        </p:txBody>
      </p:sp>
      <p:sp>
        <p:nvSpPr>
          <p:cNvPr id="31" name="Tekstvak 30"/>
          <p:cNvSpPr txBox="1"/>
          <p:nvPr/>
        </p:nvSpPr>
        <p:spPr>
          <a:xfrm>
            <a:off x="5868144" y="5013176"/>
            <a:ext cx="21602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 smtClean="0"/>
              <a:t>methyl</a:t>
            </a:r>
            <a:endParaRPr lang="nl-NL" sz="2400" dirty="0"/>
          </a:p>
        </p:txBody>
      </p:sp>
      <p:sp>
        <p:nvSpPr>
          <p:cNvPr id="32" name="Tekstvak 31"/>
          <p:cNvSpPr txBox="1"/>
          <p:nvPr/>
        </p:nvSpPr>
        <p:spPr>
          <a:xfrm>
            <a:off x="395536" y="6093296"/>
            <a:ext cx="30243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Of naam als omschrijving dus</a:t>
            </a:r>
          </a:p>
        </p:txBody>
      </p:sp>
      <p:sp>
        <p:nvSpPr>
          <p:cNvPr id="33" name="Tekstvak 32"/>
          <p:cNvSpPr txBox="1"/>
          <p:nvPr/>
        </p:nvSpPr>
        <p:spPr>
          <a:xfrm>
            <a:off x="3995936" y="6093296"/>
            <a:ext cx="33843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Ester van methanol en </a:t>
            </a:r>
            <a:r>
              <a:rPr lang="nl-NL" dirty="0" err="1" smtClean="0"/>
              <a:t>ethaanzuur</a:t>
            </a:r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  <p:bldP spid="13" grpId="0"/>
      <p:bldP spid="14" grpId="0"/>
      <p:bldP spid="16" grpId="0" animBg="1"/>
      <p:bldP spid="17" grpId="0" animBg="1"/>
      <p:bldP spid="18" grpId="0"/>
      <p:bldP spid="19" grpId="0"/>
      <p:bldP spid="20" grpId="0"/>
      <p:bldP spid="21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/>
      <p:bldP spid="31" grpId="0"/>
      <p:bldP spid="32" grpId="0"/>
      <p:bldP spid="32" grpId="1"/>
      <p:bldP spid="33" grpId="0"/>
      <p:bldP spid="33" grpId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16632"/>
            <a:ext cx="7772400" cy="504056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nl-NL" dirty="0" smtClean="0"/>
              <a:t>Naamgeving koolwaterstoffen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827088" y="1844824"/>
            <a:ext cx="7200900" cy="3263751"/>
          </a:xfrm>
        </p:spPr>
        <p:txBody>
          <a:bodyPr>
            <a:normAutofit fontScale="70000" lnSpcReduction="20000"/>
          </a:bodyPr>
          <a:lstStyle/>
          <a:p>
            <a:pPr algn="l" eaLnBrk="1" hangingPunct="1">
              <a:defRPr/>
            </a:pPr>
            <a:r>
              <a:rPr lang="nl-NL" sz="2800" b="1" dirty="0" smtClean="0">
                <a:latin typeface="+mj-lt"/>
              </a:rPr>
              <a:t>	</a:t>
            </a:r>
            <a:endParaRPr lang="nl-NL" sz="2400" b="1" dirty="0" smtClean="0">
              <a:latin typeface="+mj-lt"/>
              <a:cs typeface="Arial"/>
            </a:endParaRPr>
          </a:p>
          <a:p>
            <a:pPr algn="l" eaLnBrk="1" hangingPunct="1">
              <a:defRPr/>
            </a:pPr>
            <a:r>
              <a:rPr lang="nl-NL" sz="2400" b="1" dirty="0" smtClean="0">
                <a:latin typeface="+mj-lt"/>
                <a:cs typeface="Arial"/>
              </a:rPr>
              <a:t>	       	</a:t>
            </a:r>
          </a:p>
          <a:p>
            <a:pPr algn="l" eaLnBrk="1" hangingPunct="1">
              <a:defRPr/>
            </a:pPr>
            <a:r>
              <a:rPr lang="nl-NL" sz="2400" b="1" dirty="0" smtClean="0">
                <a:latin typeface="+mj-lt"/>
                <a:cs typeface="Arial"/>
              </a:rPr>
              <a:t>					    </a:t>
            </a:r>
          </a:p>
          <a:p>
            <a:pPr algn="l" eaLnBrk="1" hangingPunct="1">
              <a:defRPr/>
            </a:pPr>
            <a:endParaRPr lang="nl-NL" sz="2400" b="1" dirty="0" smtClean="0">
              <a:latin typeface="+mj-lt"/>
              <a:cs typeface="Arial"/>
            </a:endParaRPr>
          </a:p>
          <a:p>
            <a:pPr algn="l" eaLnBrk="1" hangingPunct="1">
              <a:defRPr/>
            </a:pPr>
            <a:r>
              <a:rPr lang="nl-NL" sz="2400" b="1" dirty="0" smtClean="0">
                <a:latin typeface="+mj-lt"/>
                <a:cs typeface="Arial"/>
              </a:rPr>
              <a:t>	</a:t>
            </a:r>
            <a:r>
              <a:rPr lang="nl-NL" sz="2400" b="1" dirty="0" smtClean="0"/>
              <a:t>		  </a:t>
            </a:r>
            <a:r>
              <a:rPr lang="nl-NL" sz="2400" b="1" dirty="0" smtClean="0">
                <a:latin typeface="+mj-lt"/>
                <a:cs typeface="Arial"/>
              </a:rPr>
              <a:t>	</a:t>
            </a:r>
          </a:p>
          <a:p>
            <a:pPr algn="l" eaLnBrk="1" hangingPunct="1">
              <a:defRPr/>
            </a:pPr>
            <a:endParaRPr lang="nl-NL" sz="2400" b="1" dirty="0" smtClean="0">
              <a:latin typeface="+mj-lt"/>
              <a:cs typeface="Arial"/>
            </a:endParaRPr>
          </a:p>
          <a:p>
            <a:pPr algn="l" eaLnBrk="1" hangingPunct="1">
              <a:defRPr/>
            </a:pPr>
            <a:r>
              <a:rPr lang="nl-NL" sz="2400" b="1" dirty="0" smtClean="0">
                <a:latin typeface="+mj-lt"/>
                <a:cs typeface="Arial"/>
              </a:rPr>
              <a:t>		</a:t>
            </a:r>
            <a:r>
              <a:rPr lang="nl-NL" sz="2400" b="1" dirty="0" smtClean="0">
                <a:cs typeface="Arial"/>
              </a:rPr>
              <a:t> </a:t>
            </a:r>
            <a:r>
              <a:rPr lang="nl-NL" sz="2400" b="1" dirty="0" smtClean="0">
                <a:latin typeface="+mj-lt"/>
                <a:cs typeface="Arial"/>
              </a:rPr>
              <a:t>	      		</a:t>
            </a:r>
            <a:r>
              <a:rPr lang="nl-NL" sz="2400" b="1" baseline="-25000" dirty="0" smtClean="0"/>
              <a:t>	       </a:t>
            </a:r>
            <a:r>
              <a:rPr lang="nl-NL" sz="2400" b="1" baseline="-25000" dirty="0" smtClean="0">
                <a:latin typeface="Arial"/>
                <a:cs typeface="Arial"/>
              </a:rPr>
              <a:t>		</a:t>
            </a:r>
            <a:r>
              <a:rPr lang="nl-NL" sz="2400" b="1" baseline="-25000" dirty="0" smtClean="0"/>
              <a:t>	</a:t>
            </a:r>
            <a:endParaRPr lang="nl-NL" sz="2400" b="1" dirty="0" smtClean="0"/>
          </a:p>
          <a:p>
            <a:pPr algn="l" eaLnBrk="1" hangingPunct="1">
              <a:defRPr/>
            </a:pPr>
            <a:r>
              <a:rPr lang="nl-NL" sz="2400" b="1" dirty="0" smtClean="0">
                <a:latin typeface="+mj-lt"/>
                <a:cs typeface="Arial"/>
              </a:rPr>
              <a:t>		</a:t>
            </a:r>
          </a:p>
          <a:p>
            <a:pPr algn="l" eaLnBrk="1" hangingPunct="1">
              <a:defRPr/>
            </a:pPr>
            <a:endParaRPr lang="nl-NL" sz="2800" b="1" dirty="0" smtClean="0">
              <a:latin typeface="+mj-lt"/>
              <a:cs typeface="Arial"/>
            </a:endParaRPr>
          </a:p>
          <a:p>
            <a:pPr algn="l" eaLnBrk="1" hangingPunct="1">
              <a:defRPr/>
            </a:pPr>
            <a:r>
              <a:rPr lang="nl-NL" sz="2800" b="1" dirty="0" smtClean="0">
                <a:latin typeface="+mj-lt"/>
                <a:cs typeface="Arial"/>
              </a:rPr>
              <a:t>	</a:t>
            </a:r>
            <a:endParaRPr lang="nl-NL" sz="2800" dirty="0" smtClean="0">
              <a:latin typeface="+mj-lt"/>
            </a:endParaRPr>
          </a:p>
          <a:p>
            <a:pPr algn="l" eaLnBrk="1" hangingPunct="1">
              <a:defRPr/>
            </a:pPr>
            <a:endParaRPr lang="nl-NL" sz="2800" dirty="0" smtClean="0"/>
          </a:p>
          <a:p>
            <a:pPr algn="l" eaLnBrk="1" hangingPunct="1">
              <a:defRPr/>
            </a:pPr>
            <a:endParaRPr lang="nl-NL" sz="2800" dirty="0" smtClean="0"/>
          </a:p>
          <a:p>
            <a:pPr eaLnBrk="1" hangingPunct="1">
              <a:defRPr/>
            </a:pPr>
            <a:endParaRPr lang="nl-NL" dirty="0" smtClean="0"/>
          </a:p>
        </p:txBody>
      </p:sp>
      <p:sp>
        <p:nvSpPr>
          <p:cNvPr id="7172" name="Tekstvak 3"/>
          <p:cNvSpPr txBox="1">
            <a:spLocks noChangeArrowheads="1"/>
          </p:cNvSpPr>
          <p:nvPr/>
        </p:nvSpPr>
        <p:spPr bwMode="auto">
          <a:xfrm>
            <a:off x="827584" y="692696"/>
            <a:ext cx="21590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nl-NL" b="1" dirty="0"/>
              <a:t>Samenvattend</a:t>
            </a:r>
          </a:p>
        </p:txBody>
      </p:sp>
      <p:sp>
        <p:nvSpPr>
          <p:cNvPr id="7173" name="Tekstvak 4"/>
          <p:cNvSpPr txBox="1">
            <a:spLocks noChangeArrowheads="1"/>
          </p:cNvSpPr>
          <p:nvPr/>
        </p:nvSpPr>
        <p:spPr bwMode="auto">
          <a:xfrm>
            <a:off x="2915816" y="692696"/>
            <a:ext cx="12954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nl-NL" b="1" dirty="0"/>
              <a:t>zijgroep</a:t>
            </a:r>
          </a:p>
        </p:txBody>
      </p:sp>
      <p:sp>
        <p:nvSpPr>
          <p:cNvPr id="7174" name="Tekstvak 5"/>
          <p:cNvSpPr txBox="1">
            <a:spLocks noChangeArrowheads="1"/>
          </p:cNvSpPr>
          <p:nvPr/>
        </p:nvSpPr>
        <p:spPr bwMode="auto">
          <a:xfrm>
            <a:off x="4211960" y="692696"/>
            <a:ext cx="201612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nl-NL" b="1" dirty="0"/>
              <a:t>achtervoegsel</a:t>
            </a:r>
          </a:p>
        </p:txBody>
      </p:sp>
      <p:sp>
        <p:nvSpPr>
          <p:cNvPr id="7175" name="Tekstvak 6"/>
          <p:cNvSpPr txBox="1">
            <a:spLocks noChangeArrowheads="1"/>
          </p:cNvSpPr>
          <p:nvPr/>
        </p:nvSpPr>
        <p:spPr bwMode="auto">
          <a:xfrm>
            <a:off x="6228184" y="692696"/>
            <a:ext cx="201612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nl-NL" b="1" dirty="0"/>
              <a:t>voorvoegsel</a:t>
            </a:r>
          </a:p>
        </p:txBody>
      </p:sp>
      <p:sp>
        <p:nvSpPr>
          <p:cNvPr id="7176" name="Tekstvak 7"/>
          <p:cNvSpPr txBox="1">
            <a:spLocks noChangeArrowheads="1"/>
          </p:cNvSpPr>
          <p:nvPr/>
        </p:nvSpPr>
        <p:spPr bwMode="auto">
          <a:xfrm>
            <a:off x="899592" y="4653136"/>
            <a:ext cx="1728787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nl-NL" b="1" dirty="0"/>
              <a:t>Alcoholen</a:t>
            </a:r>
            <a:endParaRPr lang="nl-NL" dirty="0"/>
          </a:p>
        </p:txBody>
      </p:sp>
      <p:sp>
        <p:nvSpPr>
          <p:cNvPr id="7177" name="Tekstvak 8"/>
          <p:cNvSpPr txBox="1">
            <a:spLocks noChangeArrowheads="1"/>
          </p:cNvSpPr>
          <p:nvPr/>
        </p:nvSpPr>
        <p:spPr bwMode="auto">
          <a:xfrm>
            <a:off x="3059832" y="4653136"/>
            <a:ext cx="865187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nl-NL" b="1" dirty="0"/>
              <a:t>─ OH</a:t>
            </a:r>
            <a:endParaRPr lang="nl-NL" dirty="0"/>
          </a:p>
        </p:txBody>
      </p:sp>
      <p:sp>
        <p:nvSpPr>
          <p:cNvPr id="7178" name="Tekstvak 9"/>
          <p:cNvSpPr txBox="1">
            <a:spLocks noChangeArrowheads="1"/>
          </p:cNvSpPr>
          <p:nvPr/>
        </p:nvSpPr>
        <p:spPr bwMode="auto">
          <a:xfrm>
            <a:off x="4644008" y="4653136"/>
            <a:ext cx="72072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nl-NL" b="1" dirty="0"/>
              <a:t> </a:t>
            </a:r>
            <a:r>
              <a:rPr lang="nl-NL" b="1" dirty="0" err="1"/>
              <a:t>ol</a:t>
            </a:r>
            <a:endParaRPr lang="nl-NL" dirty="0"/>
          </a:p>
        </p:txBody>
      </p:sp>
      <p:sp>
        <p:nvSpPr>
          <p:cNvPr id="7179" name="Tekstvak 10"/>
          <p:cNvSpPr txBox="1">
            <a:spLocks noChangeArrowheads="1"/>
          </p:cNvSpPr>
          <p:nvPr/>
        </p:nvSpPr>
        <p:spPr bwMode="auto">
          <a:xfrm>
            <a:off x="900113" y="5084763"/>
            <a:ext cx="1655762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nl-NL" b="1"/>
              <a:t>Aminen</a:t>
            </a:r>
            <a:endParaRPr lang="nl-NL"/>
          </a:p>
        </p:txBody>
      </p:sp>
      <p:sp>
        <p:nvSpPr>
          <p:cNvPr id="7180" name="Tekstvak 11"/>
          <p:cNvSpPr txBox="1">
            <a:spLocks noChangeArrowheads="1"/>
          </p:cNvSpPr>
          <p:nvPr/>
        </p:nvSpPr>
        <p:spPr bwMode="auto">
          <a:xfrm>
            <a:off x="3059113" y="5084763"/>
            <a:ext cx="865187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nl-NL" b="1"/>
              <a:t>─ NH</a:t>
            </a:r>
            <a:r>
              <a:rPr lang="nl-NL" b="1" baseline="-25000"/>
              <a:t>2</a:t>
            </a:r>
            <a:endParaRPr lang="nl-NL"/>
          </a:p>
        </p:txBody>
      </p:sp>
      <p:sp>
        <p:nvSpPr>
          <p:cNvPr id="7181" name="Tekstvak 12"/>
          <p:cNvSpPr txBox="1">
            <a:spLocks noChangeArrowheads="1"/>
          </p:cNvSpPr>
          <p:nvPr/>
        </p:nvSpPr>
        <p:spPr bwMode="auto">
          <a:xfrm>
            <a:off x="4499992" y="5085184"/>
            <a:ext cx="1081087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nl-NL" b="1" dirty="0"/>
              <a:t> </a:t>
            </a:r>
            <a:r>
              <a:rPr lang="nl-NL" b="1" dirty="0" err="1"/>
              <a:t>amine</a:t>
            </a:r>
            <a:endParaRPr lang="nl-NL" dirty="0"/>
          </a:p>
        </p:txBody>
      </p:sp>
      <p:sp>
        <p:nvSpPr>
          <p:cNvPr id="7182" name="Tekstvak 13"/>
          <p:cNvSpPr txBox="1">
            <a:spLocks noChangeArrowheads="1"/>
          </p:cNvSpPr>
          <p:nvPr/>
        </p:nvSpPr>
        <p:spPr bwMode="auto">
          <a:xfrm>
            <a:off x="6659563" y="5013325"/>
            <a:ext cx="115252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nl-NL" b="1"/>
              <a:t> amino</a:t>
            </a:r>
            <a:endParaRPr lang="nl-NL"/>
          </a:p>
        </p:txBody>
      </p:sp>
      <p:sp>
        <p:nvSpPr>
          <p:cNvPr id="7183" name="Tekstvak 14"/>
          <p:cNvSpPr txBox="1">
            <a:spLocks noChangeArrowheads="1"/>
          </p:cNvSpPr>
          <p:nvPr/>
        </p:nvSpPr>
        <p:spPr bwMode="auto">
          <a:xfrm>
            <a:off x="971550" y="5732463"/>
            <a:ext cx="93503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nl-NL" b="1"/>
              <a:t>Ethers</a:t>
            </a:r>
            <a:endParaRPr lang="nl-NL"/>
          </a:p>
        </p:txBody>
      </p:sp>
      <p:sp>
        <p:nvSpPr>
          <p:cNvPr id="7184" name="Tekstvak 15"/>
          <p:cNvSpPr txBox="1">
            <a:spLocks noChangeArrowheads="1"/>
          </p:cNvSpPr>
          <p:nvPr/>
        </p:nvSpPr>
        <p:spPr bwMode="auto">
          <a:xfrm>
            <a:off x="2987675" y="5732463"/>
            <a:ext cx="165735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nl-NL" b="1"/>
              <a:t>─ O─</a:t>
            </a:r>
            <a:r>
              <a:rPr lang="nl-NL"/>
              <a:t> </a:t>
            </a:r>
            <a:r>
              <a:rPr lang="nl-NL" b="1"/>
              <a:t>C</a:t>
            </a:r>
            <a:r>
              <a:rPr lang="nl-NL" b="1" baseline="-25000"/>
              <a:t>n</a:t>
            </a:r>
            <a:r>
              <a:rPr lang="nl-NL" b="1"/>
              <a:t>H</a:t>
            </a:r>
            <a:r>
              <a:rPr lang="nl-NL" b="1" baseline="-25000"/>
              <a:t>2n+1</a:t>
            </a:r>
            <a:endParaRPr lang="nl-NL"/>
          </a:p>
        </p:txBody>
      </p:sp>
      <p:sp>
        <p:nvSpPr>
          <p:cNvPr id="7185" name="Tekstvak 16"/>
          <p:cNvSpPr txBox="1">
            <a:spLocks noChangeArrowheads="1"/>
          </p:cNvSpPr>
          <p:nvPr/>
        </p:nvSpPr>
        <p:spPr bwMode="auto">
          <a:xfrm>
            <a:off x="4787826" y="5733256"/>
            <a:ext cx="576262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nl-NL" b="1" dirty="0"/>
              <a:t> -</a:t>
            </a:r>
            <a:endParaRPr lang="nl-NL" dirty="0"/>
          </a:p>
        </p:txBody>
      </p:sp>
      <p:sp>
        <p:nvSpPr>
          <p:cNvPr id="7186" name="Tekstvak 17"/>
          <p:cNvSpPr txBox="1">
            <a:spLocks noChangeArrowheads="1"/>
          </p:cNvSpPr>
          <p:nvPr/>
        </p:nvSpPr>
        <p:spPr bwMode="auto">
          <a:xfrm>
            <a:off x="6659563" y="5661025"/>
            <a:ext cx="1655762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nl-NL" b="1"/>
              <a:t> alkoxy</a:t>
            </a:r>
            <a:endParaRPr lang="nl-NL"/>
          </a:p>
        </p:txBody>
      </p:sp>
      <p:sp>
        <p:nvSpPr>
          <p:cNvPr id="19" name="Tekstvak 18"/>
          <p:cNvSpPr txBox="1">
            <a:spLocks noChangeArrowheads="1"/>
          </p:cNvSpPr>
          <p:nvPr/>
        </p:nvSpPr>
        <p:spPr bwMode="auto">
          <a:xfrm>
            <a:off x="899592" y="2844676"/>
            <a:ext cx="1368425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nl-NL" b="1" dirty="0" err="1"/>
              <a:t>Aldehyden</a:t>
            </a:r>
            <a:endParaRPr lang="nl-NL" b="1" dirty="0"/>
          </a:p>
        </p:txBody>
      </p:sp>
      <p:pic>
        <p:nvPicPr>
          <p:cNvPr id="20" name="Afbeelding 19" descr="aldehyde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15816" y="3284984"/>
            <a:ext cx="813640" cy="5035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" name="Tekstvak 20"/>
          <p:cNvSpPr txBox="1">
            <a:spLocks noChangeArrowheads="1"/>
          </p:cNvSpPr>
          <p:nvPr/>
        </p:nvSpPr>
        <p:spPr bwMode="auto">
          <a:xfrm>
            <a:off x="4644008" y="2844676"/>
            <a:ext cx="503237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nl-NL" b="1"/>
              <a:t>al</a:t>
            </a:r>
          </a:p>
        </p:txBody>
      </p:sp>
      <p:sp>
        <p:nvSpPr>
          <p:cNvPr id="22" name="Tekstvak 21"/>
          <p:cNvSpPr txBox="1">
            <a:spLocks noChangeArrowheads="1"/>
          </p:cNvSpPr>
          <p:nvPr/>
        </p:nvSpPr>
        <p:spPr bwMode="auto">
          <a:xfrm>
            <a:off x="899592" y="3861048"/>
            <a:ext cx="1223963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nl-NL" b="1" dirty="0" err="1"/>
              <a:t>Ketonen</a:t>
            </a:r>
            <a:endParaRPr lang="nl-NL" b="1" dirty="0"/>
          </a:p>
        </p:txBody>
      </p:sp>
      <p:pic>
        <p:nvPicPr>
          <p:cNvPr id="23" name="Afbeelding 22" descr="keton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131840" y="4221088"/>
            <a:ext cx="766232" cy="504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" name="Tekstvak 23"/>
          <p:cNvSpPr txBox="1">
            <a:spLocks noChangeArrowheads="1"/>
          </p:cNvSpPr>
          <p:nvPr/>
        </p:nvSpPr>
        <p:spPr bwMode="auto">
          <a:xfrm>
            <a:off x="4644008" y="3852788"/>
            <a:ext cx="576263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nl-NL" b="1" dirty="0" err="1"/>
              <a:t>on</a:t>
            </a:r>
            <a:endParaRPr lang="nl-NL" b="1" dirty="0"/>
          </a:p>
        </p:txBody>
      </p:sp>
      <p:sp>
        <p:nvSpPr>
          <p:cNvPr id="25" name="Tekstvak 24"/>
          <p:cNvSpPr txBox="1">
            <a:spLocks noChangeArrowheads="1"/>
          </p:cNvSpPr>
          <p:nvPr/>
        </p:nvSpPr>
        <p:spPr bwMode="auto">
          <a:xfrm>
            <a:off x="2987824" y="2852936"/>
            <a:ext cx="86360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nl-NL" b="1" dirty="0"/>
              <a:t>─</a:t>
            </a:r>
            <a:r>
              <a:rPr lang="nl-NL" b="1" dirty="0" smtClean="0"/>
              <a:t>CHO</a:t>
            </a:r>
            <a:endParaRPr lang="nl-NL" dirty="0"/>
          </a:p>
        </p:txBody>
      </p:sp>
      <p:sp>
        <p:nvSpPr>
          <p:cNvPr id="26" name="Tekstvak 25"/>
          <p:cNvSpPr txBox="1">
            <a:spLocks noChangeArrowheads="1"/>
          </p:cNvSpPr>
          <p:nvPr/>
        </p:nvSpPr>
        <p:spPr bwMode="auto">
          <a:xfrm>
            <a:off x="3059832" y="3861048"/>
            <a:ext cx="1008062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nl-NL" b="1" dirty="0"/>
              <a:t> </a:t>
            </a:r>
            <a:r>
              <a:rPr lang="nl-NL" b="1" dirty="0" smtClean="0"/>
              <a:t>  CO </a:t>
            </a:r>
            <a:endParaRPr lang="nl-NL" dirty="0"/>
          </a:p>
        </p:txBody>
      </p:sp>
      <p:sp>
        <p:nvSpPr>
          <p:cNvPr id="27" name="Tekstvak 26"/>
          <p:cNvSpPr txBox="1">
            <a:spLocks noChangeArrowheads="1"/>
          </p:cNvSpPr>
          <p:nvPr/>
        </p:nvSpPr>
        <p:spPr bwMode="auto">
          <a:xfrm>
            <a:off x="6588224" y="4653136"/>
            <a:ext cx="11525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nl-NL" b="1" dirty="0" err="1"/>
              <a:t>hydroxy</a:t>
            </a:r>
            <a:endParaRPr lang="nl-NL" b="1" dirty="0"/>
          </a:p>
        </p:txBody>
      </p:sp>
      <p:cxnSp>
        <p:nvCxnSpPr>
          <p:cNvPr id="29" name="Rechte verbindingslijn 28"/>
          <p:cNvCxnSpPr/>
          <p:nvPr/>
        </p:nvCxnSpPr>
        <p:spPr>
          <a:xfrm flipH="1" flipV="1">
            <a:off x="3131840" y="3933056"/>
            <a:ext cx="144016" cy="7200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3" name="Rechte verbindingslijn 32"/>
          <p:cNvCxnSpPr/>
          <p:nvPr/>
        </p:nvCxnSpPr>
        <p:spPr>
          <a:xfrm flipH="1">
            <a:off x="3131840" y="4077072"/>
            <a:ext cx="153094" cy="84584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0" name="Tekstvak 29"/>
          <p:cNvSpPr txBox="1"/>
          <p:nvPr/>
        </p:nvSpPr>
        <p:spPr>
          <a:xfrm>
            <a:off x="899592" y="1988840"/>
            <a:ext cx="1296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b="1" dirty="0" smtClean="0"/>
              <a:t>esters</a:t>
            </a:r>
            <a:endParaRPr lang="nl-NL" b="1" dirty="0"/>
          </a:p>
        </p:txBody>
      </p:sp>
      <p:sp>
        <p:nvSpPr>
          <p:cNvPr id="31" name="Tekstvak 30"/>
          <p:cNvSpPr txBox="1"/>
          <p:nvPr/>
        </p:nvSpPr>
        <p:spPr>
          <a:xfrm>
            <a:off x="2771800" y="1988840"/>
            <a:ext cx="11521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b="1" dirty="0" smtClean="0">
                <a:latin typeface="Arial"/>
                <a:cs typeface="Arial"/>
              </a:rPr>
              <a:t> ─COO─</a:t>
            </a:r>
            <a:endParaRPr lang="nl-NL" dirty="0"/>
          </a:p>
        </p:txBody>
      </p:sp>
      <p:pic>
        <p:nvPicPr>
          <p:cNvPr id="32" name="Afbeelding 31" descr="ester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915816" y="2348880"/>
            <a:ext cx="920420" cy="469353"/>
          </a:xfrm>
          <a:prstGeom prst="rect">
            <a:avLst/>
          </a:prstGeom>
        </p:spPr>
      </p:pic>
      <p:sp>
        <p:nvSpPr>
          <p:cNvPr id="34" name="Tekstvak 33"/>
          <p:cNvSpPr txBox="1"/>
          <p:nvPr/>
        </p:nvSpPr>
        <p:spPr>
          <a:xfrm>
            <a:off x="899592" y="1196752"/>
            <a:ext cx="16561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b="1" dirty="0" smtClean="0"/>
              <a:t>Zuren</a:t>
            </a:r>
            <a:endParaRPr lang="nl-NL" b="1" dirty="0"/>
          </a:p>
        </p:txBody>
      </p:sp>
      <p:sp>
        <p:nvSpPr>
          <p:cNvPr id="36" name="Tekstvak 35"/>
          <p:cNvSpPr txBox="1"/>
          <p:nvPr/>
        </p:nvSpPr>
        <p:spPr>
          <a:xfrm>
            <a:off x="2843808" y="1196752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b="1" dirty="0" smtClean="0">
                <a:latin typeface="Arial"/>
                <a:cs typeface="Arial"/>
              </a:rPr>
              <a:t>─ </a:t>
            </a:r>
            <a:r>
              <a:rPr lang="nl-NL" b="1" dirty="0" smtClean="0">
                <a:latin typeface="Arial" pitchFamily="34" charset="0"/>
                <a:cs typeface="Arial" pitchFamily="34" charset="0"/>
              </a:rPr>
              <a:t>COOH</a:t>
            </a:r>
            <a:endParaRPr lang="nl-NL" dirty="0"/>
          </a:p>
        </p:txBody>
      </p:sp>
      <p:sp>
        <p:nvSpPr>
          <p:cNvPr id="37" name="Tekstvak 36"/>
          <p:cNvSpPr txBox="1"/>
          <p:nvPr/>
        </p:nvSpPr>
        <p:spPr>
          <a:xfrm>
            <a:off x="4644008" y="1124744"/>
            <a:ext cx="16561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b="1" dirty="0" smtClean="0"/>
              <a:t>zuur</a:t>
            </a:r>
            <a:endParaRPr lang="nl-NL" b="1" dirty="0"/>
          </a:p>
        </p:txBody>
      </p:sp>
      <p:sp>
        <p:nvSpPr>
          <p:cNvPr id="38" name="Tekstvak 37"/>
          <p:cNvSpPr txBox="1"/>
          <p:nvPr/>
        </p:nvSpPr>
        <p:spPr>
          <a:xfrm>
            <a:off x="4644008" y="1988840"/>
            <a:ext cx="18722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b="1" dirty="0" err="1" smtClean="0"/>
              <a:t>oaat</a:t>
            </a:r>
            <a:endParaRPr lang="nl-NL" b="1" dirty="0"/>
          </a:p>
        </p:txBody>
      </p:sp>
      <p:pic>
        <p:nvPicPr>
          <p:cNvPr id="39" name="Afbeelding 38" descr="zuur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3059832" y="1484784"/>
            <a:ext cx="834717" cy="46053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  <p:bldP spid="31" grpId="0"/>
      <p:bldP spid="38" grpId="0"/>
    </p:bldLst>
  </p:timing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601</TotalTime>
  <Words>342</Words>
  <Application>Microsoft Office PowerPoint</Application>
  <PresentationFormat>Diavoorstelling (4:3)</PresentationFormat>
  <Paragraphs>261</Paragraphs>
  <Slides>10</Slides>
  <Notes>1</Notes>
  <HiddenSlides>2</HiddenSlides>
  <MMClips>0</MMClips>
  <ScaleCrop>false</ScaleCrop>
  <HeadingPairs>
    <vt:vector size="6" baseType="variant">
      <vt:variant>
        <vt:lpstr>Thema</vt:lpstr>
      </vt:variant>
      <vt:variant>
        <vt:i4>1</vt:i4>
      </vt:variant>
      <vt:variant>
        <vt:lpstr>Ingesloten OLE-bronprogramma's</vt:lpstr>
      </vt:variant>
      <vt:variant>
        <vt:i4>1</vt:i4>
      </vt:variant>
      <vt:variant>
        <vt:lpstr>Diatitels</vt:lpstr>
      </vt:variant>
      <vt:variant>
        <vt:i4>10</vt:i4>
      </vt:variant>
    </vt:vector>
  </HeadingPairs>
  <TitlesOfParts>
    <vt:vector size="12" baseType="lpstr">
      <vt:lpstr>Office-thema</vt:lpstr>
      <vt:lpstr>CS ChemDraw Drawing</vt:lpstr>
      <vt:lpstr>Naamgeving koolwaterstoffen</vt:lpstr>
      <vt:lpstr>Naamgeving koolwaterstoffen</vt:lpstr>
      <vt:lpstr>Naamgeving koolwaterstoffen</vt:lpstr>
      <vt:lpstr>Naamgeving koolwaterstoffen</vt:lpstr>
      <vt:lpstr>Naamgeving koolwaterstoffen</vt:lpstr>
      <vt:lpstr>Naamgeving koolwaterstoffen</vt:lpstr>
      <vt:lpstr>Hieronder staan 3 foute namen</vt:lpstr>
      <vt:lpstr>Esters</vt:lpstr>
      <vt:lpstr>Naamgeving koolwaterstoffen</vt:lpstr>
      <vt:lpstr>PowerPoint-presentatie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Naamgeving koolwaterstoffen</dc:title>
  <dc:creator>Nelly Andela</dc:creator>
  <cp:lastModifiedBy>Nelly Andela</cp:lastModifiedBy>
  <cp:revision>55</cp:revision>
  <dcterms:created xsi:type="dcterms:W3CDTF">2015-02-10T13:29:21Z</dcterms:created>
  <dcterms:modified xsi:type="dcterms:W3CDTF">2022-01-25T09:51:24Z</dcterms:modified>
</cp:coreProperties>
</file>