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BAF7-CFF8-4DC8-9068-027A314574DC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9B35-A0F9-46D8-9FC7-9462438F70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2292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BAF7-CFF8-4DC8-9068-027A314574DC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9B35-A0F9-46D8-9FC7-9462438F70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240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BAF7-CFF8-4DC8-9068-027A314574DC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9B35-A0F9-46D8-9FC7-9462438F70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265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BAF7-CFF8-4DC8-9068-027A314574DC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9B35-A0F9-46D8-9FC7-9462438F70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64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BAF7-CFF8-4DC8-9068-027A314574DC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9B35-A0F9-46D8-9FC7-9462438F70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876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BAF7-CFF8-4DC8-9068-027A314574DC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9B35-A0F9-46D8-9FC7-9462438F70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9474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BAF7-CFF8-4DC8-9068-027A314574DC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9B35-A0F9-46D8-9FC7-9462438F70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2561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BAF7-CFF8-4DC8-9068-027A314574DC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9B35-A0F9-46D8-9FC7-9462438F70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0047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BAF7-CFF8-4DC8-9068-027A314574DC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9B35-A0F9-46D8-9FC7-9462438F70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550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BAF7-CFF8-4DC8-9068-027A314574DC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9B35-A0F9-46D8-9FC7-9462438F70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889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BAF7-CFF8-4DC8-9068-027A314574DC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9B35-A0F9-46D8-9FC7-9462438F70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7573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EBAF7-CFF8-4DC8-9068-027A314574DC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9B35-A0F9-46D8-9FC7-9462438F70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3109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Elektrochemische cel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Twee redox koppels</a:t>
            </a:r>
          </a:p>
          <a:p>
            <a:pPr lvl="1"/>
            <a:r>
              <a:rPr lang="nl-NL" dirty="0" smtClean="0"/>
              <a:t>Cu/Cu</a:t>
            </a:r>
            <a:r>
              <a:rPr lang="nl-NL" baseline="30000" dirty="0" smtClean="0"/>
              <a:t>2+</a:t>
            </a:r>
            <a:endParaRPr lang="nl-NL" dirty="0" smtClean="0"/>
          </a:p>
          <a:p>
            <a:pPr lvl="1"/>
            <a:r>
              <a:rPr lang="nl-NL" dirty="0" smtClean="0"/>
              <a:t>Zn/Zn</a:t>
            </a:r>
            <a:r>
              <a:rPr lang="nl-NL" baseline="30000" dirty="0" smtClean="0"/>
              <a:t>2+</a:t>
            </a:r>
          </a:p>
          <a:p>
            <a:r>
              <a:rPr lang="nl-NL" dirty="0" smtClean="0"/>
              <a:t>Welk metaal is de sterkste reductor</a:t>
            </a:r>
          </a:p>
          <a:p>
            <a:pPr marL="742950" lvl="2" indent="-342900"/>
            <a:r>
              <a:rPr lang="nl-NL" sz="3000" dirty="0" smtClean="0"/>
              <a:t>Zink</a:t>
            </a:r>
            <a:endParaRPr lang="nl-NL" sz="3000" dirty="0" smtClean="0"/>
          </a:p>
          <a:p>
            <a:r>
              <a:rPr lang="nl-NL" dirty="0" smtClean="0"/>
              <a:t>Reactie tussen Zink en koper ion</a:t>
            </a:r>
          </a:p>
          <a:p>
            <a:pPr lvl="1"/>
            <a:r>
              <a:rPr lang="nl-NL" dirty="0" smtClean="0"/>
              <a:t>Zn                            Zn</a:t>
            </a:r>
            <a:r>
              <a:rPr lang="nl-NL" baseline="30000" dirty="0" smtClean="0"/>
              <a:t>2+</a:t>
            </a:r>
            <a:r>
              <a:rPr lang="nl-NL" dirty="0" smtClean="0"/>
              <a:t>  + 2 e</a:t>
            </a:r>
            <a:r>
              <a:rPr lang="nl-NL" baseline="30000" dirty="0" smtClean="0"/>
              <a:t>-</a:t>
            </a:r>
            <a:endParaRPr lang="nl-NL" dirty="0" smtClean="0"/>
          </a:p>
          <a:p>
            <a:pPr lvl="1"/>
            <a:r>
              <a:rPr lang="nl-NL" dirty="0" smtClean="0"/>
              <a:t>Cu</a:t>
            </a:r>
            <a:r>
              <a:rPr lang="nl-NL" baseline="30000" dirty="0" smtClean="0"/>
              <a:t>2+</a:t>
            </a:r>
            <a:r>
              <a:rPr lang="nl-NL" dirty="0" smtClean="0"/>
              <a:t>  + 2e</a:t>
            </a:r>
            <a:r>
              <a:rPr lang="nl-NL" baseline="30000" dirty="0" smtClean="0"/>
              <a:t>-</a:t>
            </a:r>
            <a:r>
              <a:rPr lang="nl-NL" dirty="0" smtClean="0"/>
              <a:t>              Cu</a:t>
            </a:r>
          </a:p>
          <a:p>
            <a:pPr lvl="1"/>
            <a:r>
              <a:rPr lang="nl-NL" dirty="0" smtClean="0"/>
              <a:t>Totaal</a:t>
            </a:r>
          </a:p>
          <a:p>
            <a:pPr lvl="2"/>
            <a:r>
              <a:rPr lang="nl-NL" sz="3000" dirty="0" smtClean="0"/>
              <a:t>Zn + Cu</a:t>
            </a:r>
            <a:r>
              <a:rPr lang="nl-NL" sz="3000" baseline="30000" dirty="0" smtClean="0"/>
              <a:t>2+</a:t>
            </a:r>
            <a:r>
              <a:rPr lang="nl-NL" sz="3000" dirty="0" smtClean="0"/>
              <a:t>          Zn</a:t>
            </a:r>
            <a:r>
              <a:rPr lang="nl-NL" sz="3000" baseline="30000" dirty="0" smtClean="0"/>
              <a:t>2+</a:t>
            </a:r>
            <a:r>
              <a:rPr lang="nl-NL" sz="3000" dirty="0" smtClean="0"/>
              <a:t>     + Cu</a:t>
            </a:r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3059832" y="436510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>
            <a:off x="3115874" y="472514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met pijl 6"/>
          <p:cNvCxnSpPr/>
          <p:nvPr/>
        </p:nvCxnSpPr>
        <p:spPr>
          <a:xfrm>
            <a:off x="3212232" y="551723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329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Elektrochemische cel</a:t>
            </a:r>
            <a:endParaRPr lang="nl-NL" dirty="0"/>
          </a:p>
        </p:txBody>
      </p:sp>
      <p:sp>
        <p:nvSpPr>
          <p:cNvPr id="7" name="AutoShape 4" descr="Afbeeldingsresultaten voor elektrochemische cel scheikun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Reactie apart van elkaar</a:t>
            </a:r>
            <a:endParaRPr lang="nl-NL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462" y="3933056"/>
            <a:ext cx="1295400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kstvak 8"/>
          <p:cNvSpPr txBox="1"/>
          <p:nvPr/>
        </p:nvSpPr>
        <p:spPr>
          <a:xfrm>
            <a:off x="1991667" y="501317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Cu</a:t>
            </a:r>
            <a:r>
              <a:rPr lang="nl-NL" sz="1600" baseline="30000" dirty="0" smtClean="0"/>
              <a:t>2+</a:t>
            </a:r>
            <a:endParaRPr lang="nl-NL" sz="1600" dirty="0"/>
          </a:p>
        </p:txBody>
      </p:sp>
      <p:sp>
        <p:nvSpPr>
          <p:cNvPr id="10" name="Tekstvak 9"/>
          <p:cNvSpPr txBox="1"/>
          <p:nvPr/>
        </p:nvSpPr>
        <p:spPr>
          <a:xfrm>
            <a:off x="2483768" y="522920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SO</a:t>
            </a:r>
            <a:r>
              <a:rPr lang="nl-NL" sz="1600" baseline="-25000" dirty="0" smtClean="0"/>
              <a:t>4</a:t>
            </a:r>
            <a:r>
              <a:rPr lang="nl-NL" sz="1600" baseline="30000" dirty="0" smtClean="0"/>
              <a:t>2-</a:t>
            </a:r>
            <a:endParaRPr lang="nl-NL" sz="1600" dirty="0" smtClean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656" y="3209900"/>
            <a:ext cx="19050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kstvak 10"/>
          <p:cNvSpPr txBox="1"/>
          <p:nvPr/>
        </p:nvSpPr>
        <p:spPr>
          <a:xfrm>
            <a:off x="2051720" y="342900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Cu</a:t>
            </a:r>
            <a:endParaRPr lang="nl-NL" dirty="0"/>
          </a:p>
        </p:txBody>
      </p:sp>
      <p:pic>
        <p:nvPicPr>
          <p:cNvPr id="1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933056"/>
            <a:ext cx="1295400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kstvak 19"/>
          <p:cNvSpPr txBox="1"/>
          <p:nvPr/>
        </p:nvSpPr>
        <p:spPr>
          <a:xfrm>
            <a:off x="5436096" y="535173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SO</a:t>
            </a:r>
            <a:r>
              <a:rPr lang="nl-NL" sz="1600" baseline="-25000" dirty="0" smtClean="0"/>
              <a:t>4</a:t>
            </a:r>
            <a:r>
              <a:rPr lang="nl-NL" sz="1600" baseline="30000" dirty="0" smtClean="0"/>
              <a:t>2-</a:t>
            </a:r>
            <a:endParaRPr lang="nl-NL" sz="1600" dirty="0" smtClean="0"/>
          </a:p>
        </p:txBody>
      </p:sp>
      <p:sp>
        <p:nvSpPr>
          <p:cNvPr id="21" name="Tekstvak 20"/>
          <p:cNvSpPr txBox="1"/>
          <p:nvPr/>
        </p:nvSpPr>
        <p:spPr>
          <a:xfrm>
            <a:off x="5004048" y="5059923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Zn</a:t>
            </a:r>
            <a:r>
              <a:rPr lang="nl-NL" sz="1600" baseline="30000" dirty="0" smtClean="0"/>
              <a:t>2+</a:t>
            </a:r>
            <a:endParaRPr lang="nl-NL" sz="1600" dirty="0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5776" y="3209900"/>
            <a:ext cx="19050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kstvak 11"/>
          <p:cNvSpPr txBox="1"/>
          <p:nvPr/>
        </p:nvSpPr>
        <p:spPr>
          <a:xfrm>
            <a:off x="5580112" y="34197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Zn</a:t>
            </a:r>
            <a:endParaRPr lang="nl-NL" dirty="0"/>
          </a:p>
        </p:txBody>
      </p:sp>
      <p:cxnSp>
        <p:nvCxnSpPr>
          <p:cNvPr id="15" name="Gebogen verbindingslijn 14"/>
          <p:cNvCxnSpPr>
            <a:stCxn id="1034" idx="0"/>
          </p:cNvCxnSpPr>
          <p:nvPr/>
        </p:nvCxnSpPr>
        <p:spPr>
          <a:xfrm rot="5400000" flipH="1" flipV="1">
            <a:off x="3695464" y="1354338"/>
            <a:ext cx="717004" cy="2994120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>
            <a:endCxn id="1035" idx="0"/>
          </p:cNvCxnSpPr>
          <p:nvPr/>
        </p:nvCxnSpPr>
        <p:spPr>
          <a:xfrm>
            <a:off x="5551026" y="2492896"/>
            <a:ext cx="0" cy="7170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Ovaal 17"/>
          <p:cNvSpPr/>
          <p:nvPr/>
        </p:nvSpPr>
        <p:spPr>
          <a:xfrm>
            <a:off x="3779912" y="2240868"/>
            <a:ext cx="504056" cy="5040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3" name="Rechte verbindingslijn 22"/>
          <p:cNvCxnSpPr>
            <a:stCxn id="18" idx="1"/>
            <a:endCxn id="18" idx="5"/>
          </p:cNvCxnSpPr>
          <p:nvPr/>
        </p:nvCxnSpPr>
        <p:spPr>
          <a:xfrm>
            <a:off x="3853729" y="2314685"/>
            <a:ext cx="356422" cy="3564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932" y="3323406"/>
            <a:ext cx="2530015" cy="17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kstvak 25"/>
          <p:cNvSpPr txBox="1"/>
          <p:nvPr/>
        </p:nvSpPr>
        <p:spPr>
          <a:xfrm>
            <a:off x="3491880" y="357301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zoutbrug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3563888" y="3269870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K</a:t>
            </a:r>
            <a:r>
              <a:rPr lang="nl-NL" sz="1600" baseline="30000" dirty="0" smtClean="0"/>
              <a:t>+</a:t>
            </a:r>
            <a:r>
              <a:rPr lang="nl-NL" sz="1600" dirty="0" smtClean="0"/>
              <a:t>       NO</a:t>
            </a:r>
            <a:r>
              <a:rPr lang="nl-NL" sz="1600" baseline="-25000" dirty="0" smtClean="0"/>
              <a:t>3</a:t>
            </a:r>
            <a:r>
              <a:rPr lang="nl-NL" sz="1600" baseline="30000" dirty="0" smtClean="0"/>
              <a:t>-</a:t>
            </a:r>
            <a:endParaRPr lang="nl-NL" sz="1600" dirty="0"/>
          </a:p>
        </p:txBody>
      </p:sp>
      <p:sp>
        <p:nvSpPr>
          <p:cNvPr id="28" name="Tekstvak 27"/>
          <p:cNvSpPr txBox="1"/>
          <p:nvPr/>
        </p:nvSpPr>
        <p:spPr>
          <a:xfrm>
            <a:off x="1529325" y="584213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nl-NL" dirty="0" smtClean="0"/>
              <a:t>Cu</a:t>
            </a:r>
            <a:r>
              <a:rPr lang="nl-NL" baseline="30000" dirty="0" smtClean="0"/>
              <a:t>2+</a:t>
            </a:r>
            <a:r>
              <a:rPr lang="nl-NL" dirty="0" smtClean="0"/>
              <a:t>  + 2e</a:t>
            </a:r>
            <a:r>
              <a:rPr lang="nl-NL" baseline="30000" dirty="0" smtClean="0"/>
              <a:t>-</a:t>
            </a:r>
            <a:r>
              <a:rPr lang="nl-NL" dirty="0" smtClean="0"/>
              <a:t>              Cu</a:t>
            </a:r>
          </a:p>
          <a:p>
            <a:endParaRPr lang="nl-NL" dirty="0"/>
          </a:p>
        </p:txBody>
      </p:sp>
      <p:cxnSp>
        <p:nvCxnSpPr>
          <p:cNvPr id="30" name="Rechte verbindingslijn met pijl 29"/>
          <p:cNvCxnSpPr/>
          <p:nvPr/>
        </p:nvCxnSpPr>
        <p:spPr>
          <a:xfrm>
            <a:off x="2681758" y="6021288"/>
            <a:ext cx="46811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kstvak 30"/>
          <p:cNvSpPr txBox="1"/>
          <p:nvPr/>
        </p:nvSpPr>
        <p:spPr>
          <a:xfrm>
            <a:off x="4499992" y="5822744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nl-NL" dirty="0" smtClean="0"/>
              <a:t>Zn            Zn</a:t>
            </a:r>
            <a:r>
              <a:rPr lang="nl-NL" baseline="30000" dirty="0" smtClean="0"/>
              <a:t>2+</a:t>
            </a:r>
            <a:r>
              <a:rPr lang="nl-NL" dirty="0" smtClean="0"/>
              <a:t>  + 2 e</a:t>
            </a:r>
            <a:r>
              <a:rPr lang="nl-NL" baseline="30000" dirty="0" smtClean="0"/>
              <a:t>-</a:t>
            </a:r>
            <a:endParaRPr lang="nl-NL" dirty="0" smtClean="0"/>
          </a:p>
          <a:p>
            <a:endParaRPr lang="nl-NL" dirty="0"/>
          </a:p>
        </p:txBody>
      </p:sp>
      <p:cxnSp>
        <p:nvCxnSpPr>
          <p:cNvPr id="42" name="Rechte verbindingslijn met pijl 41"/>
          <p:cNvCxnSpPr/>
          <p:nvPr/>
        </p:nvCxnSpPr>
        <p:spPr>
          <a:xfrm>
            <a:off x="4887404" y="6021288"/>
            <a:ext cx="46811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Tekstvak 31"/>
          <p:cNvSpPr txBox="1"/>
          <p:nvPr/>
        </p:nvSpPr>
        <p:spPr>
          <a:xfrm>
            <a:off x="5106615" y="210853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</a:t>
            </a:r>
            <a:r>
              <a:rPr lang="nl-NL" baseline="30000" dirty="0" smtClean="0"/>
              <a:t>-</a:t>
            </a:r>
            <a:endParaRPr lang="nl-NL" dirty="0"/>
          </a:p>
        </p:txBody>
      </p:sp>
      <p:sp>
        <p:nvSpPr>
          <p:cNvPr id="37" name="Tekstvak 36"/>
          <p:cNvSpPr txBox="1"/>
          <p:nvPr/>
        </p:nvSpPr>
        <p:spPr>
          <a:xfrm>
            <a:off x="5652120" y="292494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_</a:t>
            </a:r>
            <a:endParaRPr lang="nl-NL" dirty="0"/>
          </a:p>
        </p:txBody>
      </p:sp>
      <p:sp>
        <p:nvSpPr>
          <p:cNvPr id="38" name="Tekstvak 37"/>
          <p:cNvSpPr txBox="1"/>
          <p:nvPr/>
        </p:nvSpPr>
        <p:spPr>
          <a:xfrm>
            <a:off x="2123728" y="305966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+</a:t>
            </a:r>
            <a:endParaRPr lang="nl-NL" dirty="0"/>
          </a:p>
        </p:txBody>
      </p:sp>
      <p:cxnSp>
        <p:nvCxnSpPr>
          <p:cNvPr id="40" name="Rechte verbindingslijn met pijl 39"/>
          <p:cNvCxnSpPr/>
          <p:nvPr/>
        </p:nvCxnSpPr>
        <p:spPr>
          <a:xfrm flipH="1">
            <a:off x="2987824" y="3439147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Rechte verbindingslijn met pijl 42"/>
          <p:cNvCxnSpPr/>
          <p:nvPr/>
        </p:nvCxnSpPr>
        <p:spPr>
          <a:xfrm>
            <a:off x="4662010" y="3439147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Rechte verbindingslijn met pijl 44"/>
          <p:cNvCxnSpPr/>
          <p:nvPr/>
        </p:nvCxnSpPr>
        <p:spPr>
          <a:xfrm flipH="1">
            <a:off x="4463988" y="2293196"/>
            <a:ext cx="3960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>
            <a:stCxn id="18" idx="7"/>
            <a:endCxn id="18" idx="3"/>
          </p:cNvCxnSpPr>
          <p:nvPr/>
        </p:nvCxnSpPr>
        <p:spPr>
          <a:xfrm flipH="1">
            <a:off x="3853729" y="2314685"/>
            <a:ext cx="356422" cy="3564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Tekstvak 49"/>
          <p:cNvSpPr txBox="1"/>
          <p:nvPr/>
        </p:nvSpPr>
        <p:spPr>
          <a:xfrm>
            <a:off x="6012160" y="5085184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Overschot pos ionen</a:t>
            </a:r>
            <a:endParaRPr lang="nl-NL" dirty="0"/>
          </a:p>
        </p:txBody>
      </p:sp>
      <p:sp>
        <p:nvSpPr>
          <p:cNvPr id="51" name="Tekstvak 50"/>
          <p:cNvSpPr txBox="1"/>
          <p:nvPr/>
        </p:nvSpPr>
        <p:spPr>
          <a:xfrm>
            <a:off x="863588" y="5085184"/>
            <a:ext cx="1332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Tekort </a:t>
            </a:r>
          </a:p>
          <a:p>
            <a:r>
              <a:rPr lang="nl-NL" dirty="0" smtClean="0"/>
              <a:t>pos ionen</a:t>
            </a:r>
          </a:p>
        </p:txBody>
      </p:sp>
    </p:spTree>
    <p:extLst>
      <p:ext uri="{BB962C8B-B14F-4D97-AF65-F5344CB8AC3E}">
        <p14:creationId xmlns:p14="http://schemas.microsoft.com/office/powerpoint/2010/main" val="273535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10" grpId="0"/>
      <p:bldP spid="11" grpId="0"/>
      <p:bldP spid="20" grpId="0"/>
      <p:bldP spid="21" grpId="0"/>
      <p:bldP spid="12" grpId="0"/>
      <p:bldP spid="18" grpId="0" animBg="1"/>
      <p:bldP spid="26" grpId="0"/>
      <p:bldP spid="27" grpId="0"/>
      <p:bldP spid="28" grpId="0"/>
      <p:bldP spid="31" grpId="0"/>
      <p:bldP spid="32" grpId="0"/>
      <p:bldP spid="37" grpId="0"/>
      <p:bldP spid="38" grpId="0"/>
      <p:bldP spid="50" grpId="0"/>
      <p:bldP spid="51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80</Words>
  <Application>Microsoft Office PowerPoint</Application>
  <PresentationFormat>Diavoorstelling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Elektrochemische cel</vt:lpstr>
      <vt:lpstr>Elektrochemische cel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Nelly Andela</dc:creator>
  <cp:lastModifiedBy>Nelly Andela</cp:lastModifiedBy>
  <cp:revision>8</cp:revision>
  <dcterms:created xsi:type="dcterms:W3CDTF">2021-01-26T11:54:40Z</dcterms:created>
  <dcterms:modified xsi:type="dcterms:W3CDTF">2021-01-26T13:05:56Z</dcterms:modified>
</cp:coreProperties>
</file>