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288CA-A7C4-472A-8A66-0A8BE12115A2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42CD5-9268-431E-A6CA-362DC394BC4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smtClean="0"/>
              <a:t>Huiswerk opgaven 17,18,21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F42CD5-9268-431E-A6CA-362DC394BC4A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5D85D-88CA-44BB-B1CF-5FDD10D14AE8}" type="datetimeFigureOut">
              <a:rPr lang="nl-NL" smtClean="0"/>
              <a:pPr/>
              <a:t>4-12-2019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673EE-EEB8-4973-99BE-B6EF9640A69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Afbeelding 35" descr="tab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077072"/>
            <a:ext cx="2735371" cy="1080120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Rekenen aan reacties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Zo doe je dat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539552" y="2174875"/>
            <a:ext cx="3957836" cy="3951288"/>
          </a:xfrm>
        </p:spPr>
        <p:txBody>
          <a:bodyPr>
            <a:normAutofit/>
          </a:bodyPr>
          <a:lstStyle/>
          <a:p>
            <a:r>
              <a:rPr lang="nl-NL" sz="2000" dirty="0" smtClean="0"/>
              <a:t>Stap 1</a:t>
            </a:r>
          </a:p>
          <a:p>
            <a:pPr>
              <a:buNone/>
            </a:pPr>
            <a:r>
              <a:rPr lang="nl-NL" sz="2000" dirty="0" smtClean="0"/>
              <a:t>	Maak een kloppende reactievergelijking</a:t>
            </a:r>
          </a:p>
          <a:p>
            <a:r>
              <a:rPr lang="nl-NL" sz="2000" dirty="0" smtClean="0"/>
              <a:t>Stap 2</a:t>
            </a:r>
          </a:p>
          <a:p>
            <a:r>
              <a:rPr lang="nl-NL" sz="2000" dirty="0" smtClean="0"/>
              <a:t>Bereken aantal mol van gegeven stof </a:t>
            </a:r>
            <a:r>
              <a:rPr lang="nl-NL" sz="2000" dirty="0" err="1" smtClean="0"/>
              <a:t>mbv</a:t>
            </a:r>
            <a:r>
              <a:rPr lang="nl-NL" sz="2000" dirty="0" smtClean="0"/>
              <a:t> de molmassa</a:t>
            </a:r>
          </a:p>
          <a:p>
            <a:endParaRPr lang="nl-NL" sz="2000" dirty="0"/>
          </a:p>
          <a:p>
            <a:endParaRPr lang="nl-NL" sz="2000" dirty="0" smtClean="0"/>
          </a:p>
          <a:p>
            <a:endParaRPr lang="nl-NL" sz="2000" dirty="0" smtClean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836712"/>
            <a:ext cx="4041775" cy="1224135"/>
          </a:xfrm>
        </p:spPr>
        <p:txBody>
          <a:bodyPr>
            <a:noAutofit/>
          </a:bodyPr>
          <a:lstStyle/>
          <a:p>
            <a:r>
              <a:rPr lang="nl-NL" sz="1600" dirty="0" smtClean="0"/>
              <a:t>Voorbeeld</a:t>
            </a:r>
          </a:p>
          <a:p>
            <a:r>
              <a:rPr lang="nl-NL" sz="1600" dirty="0" smtClean="0"/>
              <a:t>We verbranden 30 g ijzer. Bij deze verbranding ontstaat Fe</a:t>
            </a:r>
            <a:r>
              <a:rPr lang="nl-NL" sz="1600" baseline="-25000" dirty="0" smtClean="0"/>
              <a:t>2</a:t>
            </a:r>
            <a:r>
              <a:rPr lang="nl-NL" sz="1600" dirty="0" smtClean="0"/>
              <a:t>O</a:t>
            </a:r>
            <a:r>
              <a:rPr lang="nl-NL" sz="1600" baseline="-25000" dirty="0" smtClean="0"/>
              <a:t>3</a:t>
            </a:r>
            <a:r>
              <a:rPr lang="nl-NL" sz="1600" dirty="0" smtClean="0"/>
              <a:t> </a:t>
            </a:r>
          </a:p>
          <a:p>
            <a:r>
              <a:rPr lang="nl-NL" sz="1600" dirty="0" smtClean="0"/>
              <a:t>Hoeveel gram  zuurstof hebben we nodig voor deze reactie</a:t>
            </a:r>
            <a:endParaRPr lang="nl-NL" sz="1600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427983" y="2174875"/>
            <a:ext cx="4536505" cy="3951288"/>
          </a:xfrm>
        </p:spPr>
        <p:txBody>
          <a:bodyPr>
            <a:normAutofit lnSpcReduction="10000"/>
          </a:bodyPr>
          <a:lstStyle/>
          <a:p>
            <a:r>
              <a:rPr lang="nl-NL" sz="2000" dirty="0" smtClean="0"/>
              <a:t>Stap 1</a:t>
            </a:r>
          </a:p>
          <a:p>
            <a:r>
              <a:rPr lang="nl-NL" sz="2000" dirty="0" smtClean="0"/>
              <a:t>Schema   4 Fe  +  3 O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  →  2 Fe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O</a:t>
            </a:r>
            <a:r>
              <a:rPr lang="nl-NL" sz="2000" baseline="-25000" dirty="0" smtClean="0"/>
              <a:t>3</a:t>
            </a:r>
            <a:endParaRPr lang="nl-NL" sz="2000" dirty="0" smtClean="0"/>
          </a:p>
          <a:p>
            <a:pPr>
              <a:buNone/>
            </a:pPr>
            <a:endParaRPr lang="nl-NL" dirty="0" smtClean="0"/>
          </a:p>
          <a:p>
            <a:r>
              <a:rPr lang="nl-NL" sz="2000" dirty="0" smtClean="0"/>
              <a:t>Stap 2</a:t>
            </a:r>
          </a:p>
          <a:p>
            <a:pPr>
              <a:buNone/>
            </a:pPr>
            <a:r>
              <a:rPr lang="nl-NL" sz="2000" dirty="0" smtClean="0"/>
              <a:t>      M(Fe) = 55,85 g / mol</a:t>
            </a:r>
          </a:p>
          <a:p>
            <a:endParaRPr lang="nl-NL" sz="2000" dirty="0"/>
          </a:p>
          <a:p>
            <a:endParaRPr lang="nl-NL" sz="2000" dirty="0" smtClean="0"/>
          </a:p>
          <a:p>
            <a:endParaRPr lang="nl-NL" sz="2000" dirty="0"/>
          </a:p>
          <a:p>
            <a:endParaRPr lang="nl-NL" sz="2000" dirty="0" smtClean="0"/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       ? =     	</a:t>
            </a:r>
            <a:r>
              <a:rPr lang="nl-NL" sz="1800" dirty="0" smtClean="0"/>
              <a:t>= 0,537 mol Fe</a:t>
            </a:r>
          </a:p>
          <a:p>
            <a:pPr lvl="5">
              <a:buNone/>
            </a:pPr>
            <a:endParaRPr lang="nl-NL" sz="1800" dirty="0"/>
          </a:p>
          <a:p>
            <a:pPr lvl="5">
              <a:buNone/>
            </a:pPr>
            <a:endParaRPr lang="nl-NL" sz="1200" dirty="0"/>
          </a:p>
          <a:p>
            <a:pPr lvl="6"/>
            <a:endParaRPr lang="nl-NL" sz="1000" dirty="0" smtClean="0"/>
          </a:p>
          <a:p>
            <a:pPr>
              <a:buNone/>
            </a:pPr>
            <a:endParaRPr lang="nl-NL" sz="2000" baseline="-25000" dirty="0"/>
          </a:p>
        </p:txBody>
      </p:sp>
      <p:sp>
        <p:nvSpPr>
          <p:cNvPr id="10" name="Rechthoek 9"/>
          <p:cNvSpPr/>
          <p:nvPr/>
        </p:nvSpPr>
        <p:spPr>
          <a:xfrm>
            <a:off x="6588224" y="2564904"/>
            <a:ext cx="21602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7452320" y="2564904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796136" y="2564904"/>
            <a:ext cx="21602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6084168" y="40770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gram Fe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6372200" y="47251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30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6228184" y="44371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55,85 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5148064" y="44278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5148064" y="47251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860032" y="40770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 Fe </a:t>
            </a:r>
            <a:endParaRPr lang="nl-NL" dirty="0"/>
          </a:p>
        </p:txBody>
      </p:sp>
      <p:pic>
        <p:nvPicPr>
          <p:cNvPr id="24" name="Afbeelding 23" descr="rekenen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5373216"/>
            <a:ext cx="648072" cy="699236"/>
          </a:xfrm>
          <a:prstGeom prst="rect">
            <a:avLst/>
          </a:prstGeom>
        </p:spPr>
      </p:pic>
      <p:sp>
        <p:nvSpPr>
          <p:cNvPr id="37" name="Rechthoek 36"/>
          <p:cNvSpPr/>
          <p:nvPr/>
        </p:nvSpPr>
        <p:spPr>
          <a:xfrm>
            <a:off x="6300192" y="5301208"/>
            <a:ext cx="1512168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6012161" y="2492896"/>
            <a:ext cx="288031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/>
          <p:cNvSpPr/>
          <p:nvPr/>
        </p:nvSpPr>
        <p:spPr>
          <a:xfrm>
            <a:off x="6732240" y="2492896"/>
            <a:ext cx="36004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6300192" y="2636912"/>
            <a:ext cx="288032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/>
          <p:cNvSpPr/>
          <p:nvPr/>
        </p:nvSpPr>
        <p:spPr>
          <a:xfrm>
            <a:off x="7092280" y="2492896"/>
            <a:ext cx="43204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/>
          <p:cNvSpPr/>
          <p:nvPr/>
        </p:nvSpPr>
        <p:spPr>
          <a:xfrm>
            <a:off x="7668344" y="2492896"/>
            <a:ext cx="79208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/>
          <p:cNvSpPr/>
          <p:nvPr/>
        </p:nvSpPr>
        <p:spPr>
          <a:xfrm>
            <a:off x="5508104" y="3573016"/>
            <a:ext cx="16561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7" grpId="0"/>
      <p:bldP spid="18" grpId="0"/>
      <p:bldP spid="19" grpId="0"/>
      <p:bldP spid="20" grpId="0"/>
      <p:bldP spid="21" grpId="0"/>
      <p:bldP spid="22" grpId="0"/>
      <p:bldP spid="37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Afbeelding 34" descr="tab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3501008"/>
            <a:ext cx="2735371" cy="1080120"/>
          </a:xfrm>
          <a:prstGeom prst="rect">
            <a:avLst/>
          </a:prstGeom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Rekenen aan reacties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597743"/>
          </a:xfrm>
        </p:spPr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Stap 3</a:t>
            </a:r>
          </a:p>
          <a:p>
            <a:r>
              <a:rPr lang="nl-NL" sz="2000" dirty="0" smtClean="0"/>
              <a:t>Bepaal aantal mol gevraagde stof met behulp van de verhouding gegeven stof  gevraagde stof uit de reactievergelijking</a:t>
            </a:r>
            <a:endParaRPr lang="nl-NL" sz="2000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283968" y="2204864"/>
            <a:ext cx="4680520" cy="3951288"/>
          </a:xfrm>
        </p:spPr>
        <p:txBody>
          <a:bodyPr>
            <a:normAutofit/>
          </a:bodyPr>
          <a:lstStyle/>
          <a:p>
            <a:r>
              <a:rPr lang="nl-NL" sz="2000" dirty="0" smtClean="0"/>
              <a:t>Stap 3</a:t>
            </a:r>
          </a:p>
          <a:p>
            <a:r>
              <a:rPr lang="nl-NL" sz="2000" dirty="0" smtClean="0"/>
              <a:t>Reactievergelijking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Fe    +   </a:t>
            </a:r>
            <a:r>
              <a:rPr lang="en-US" dirty="0" smtClean="0"/>
              <a:t>  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  →   2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endParaRPr lang="nl-NL" dirty="0" smtClean="0"/>
          </a:p>
          <a:p>
            <a:pPr lvl="5">
              <a:buNone/>
            </a:pPr>
            <a:endParaRPr lang="nl-NL" sz="1800" dirty="0"/>
          </a:p>
          <a:p>
            <a:pPr lvl="5">
              <a:buNone/>
            </a:pPr>
            <a:endParaRPr lang="nl-NL" sz="1200" dirty="0"/>
          </a:p>
          <a:p>
            <a:endParaRPr lang="nl-NL" sz="2000" dirty="0" smtClean="0"/>
          </a:p>
          <a:p>
            <a:pPr>
              <a:buNone/>
            </a:pPr>
            <a:endParaRPr lang="nl-NL" sz="2000" dirty="0"/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/>
              <a:t> </a:t>
            </a:r>
            <a:r>
              <a:rPr lang="nl-NL" sz="2000" dirty="0" smtClean="0"/>
              <a:t>         ? =                    =  0,403 mol O</a:t>
            </a:r>
            <a:r>
              <a:rPr lang="nl-NL" sz="2000" baseline="-25000" dirty="0" smtClean="0"/>
              <a:t>2</a:t>
            </a:r>
            <a:r>
              <a:rPr lang="nl-NL" sz="2000" dirty="0" smtClean="0"/>
              <a:t>                          </a:t>
            </a:r>
            <a:endParaRPr lang="nl-NL" sz="1000" dirty="0" smtClean="0"/>
          </a:p>
          <a:p>
            <a:pPr>
              <a:buNone/>
            </a:pPr>
            <a:endParaRPr lang="nl-NL" sz="2000" baseline="-25000" dirty="0"/>
          </a:p>
        </p:txBody>
      </p:sp>
      <p:sp>
        <p:nvSpPr>
          <p:cNvPr id="26" name="Tekstvak 25"/>
          <p:cNvSpPr txBox="1"/>
          <p:nvPr/>
        </p:nvSpPr>
        <p:spPr>
          <a:xfrm>
            <a:off x="4932040" y="35010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 Fe 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228184" y="35010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 O</a:t>
            </a:r>
            <a:r>
              <a:rPr lang="nl-NL" baseline="-25000" dirty="0" smtClean="0"/>
              <a:t>2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5220072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6444208" y="38610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5004048" y="41490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0,537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444208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?</a:t>
            </a:r>
            <a:endParaRPr lang="nl-NL" dirty="0"/>
          </a:p>
        </p:txBody>
      </p:sp>
      <p:pic>
        <p:nvPicPr>
          <p:cNvPr id="33" name="Afbeelding 32" descr="rekenen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4797152"/>
            <a:ext cx="792088" cy="658767"/>
          </a:xfrm>
          <a:prstGeom prst="rect">
            <a:avLst/>
          </a:prstGeom>
        </p:spPr>
      </p:pic>
      <p:sp>
        <p:nvSpPr>
          <p:cNvPr id="34" name="Tijdelijke aanduiding voor tekst 33"/>
          <p:cNvSpPr>
            <a:spLocks noGrp="1"/>
          </p:cNvSpPr>
          <p:nvPr>
            <p:ph type="body" sz="quarter" idx="3"/>
          </p:nvPr>
        </p:nvSpPr>
        <p:spPr>
          <a:xfrm>
            <a:off x="4572000" y="1052736"/>
            <a:ext cx="4041775" cy="9362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nl-NL" dirty="0" smtClean="0"/>
              <a:t>F</a:t>
            </a:r>
          </a:p>
          <a:p>
            <a:r>
              <a:rPr lang="nl-NL" dirty="0" smtClean="0"/>
              <a:t>b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4860032" y="1556792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Al berekend 0,537 mol Fe</a:t>
            </a:r>
            <a:endParaRPr lang="nl-NL" sz="2000" dirty="0"/>
          </a:p>
        </p:txBody>
      </p:sp>
      <p:sp>
        <p:nvSpPr>
          <p:cNvPr id="40" name="Tekstvak 39"/>
          <p:cNvSpPr txBox="1"/>
          <p:nvPr/>
        </p:nvSpPr>
        <p:spPr>
          <a:xfrm>
            <a:off x="4942572" y="29495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5796587" y="295023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</a:t>
            </a:r>
          </a:p>
        </p:txBody>
      </p:sp>
      <p:sp>
        <p:nvSpPr>
          <p:cNvPr id="44" name="Rechthoek 43"/>
          <p:cNvSpPr/>
          <p:nvPr/>
        </p:nvSpPr>
        <p:spPr>
          <a:xfrm>
            <a:off x="6228184" y="4869160"/>
            <a:ext cx="1152128" cy="50405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6588224" y="4869160"/>
            <a:ext cx="165618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6300192" y="5013176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mph" presetSubtype="1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7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mph" presetSubtype="1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7" dur="indefinite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8" grpId="0" build="allAtOnce"/>
      <p:bldP spid="40" grpId="0"/>
      <p:bldP spid="40" grpId="1"/>
      <p:bldP spid="41" grpId="0"/>
      <p:bldP spid="41" grpId="1"/>
      <p:bldP spid="42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Rekenen aan reactie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Stap 4</a:t>
            </a:r>
          </a:p>
          <a:p>
            <a:r>
              <a:rPr lang="nl-NL" dirty="0" smtClean="0"/>
              <a:t>Bepaal aantal gram gevraagde stof </a:t>
            </a:r>
            <a:r>
              <a:rPr lang="nl-NL" dirty="0" err="1" smtClean="0"/>
              <a:t>mbv</a:t>
            </a:r>
            <a:r>
              <a:rPr lang="nl-NL" dirty="0" smtClean="0"/>
              <a:t> de molmassa van gevraagde stof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4008" y="1268760"/>
            <a:ext cx="4041775" cy="1050131"/>
          </a:xfrm>
        </p:spPr>
        <p:txBody>
          <a:bodyPr>
            <a:normAutofit fontScale="77500" lnSpcReduction="20000"/>
          </a:bodyPr>
          <a:lstStyle/>
          <a:p>
            <a:r>
              <a:rPr lang="nl-NL" sz="3100" dirty="0" smtClean="0"/>
              <a:t>Al berekend </a:t>
            </a:r>
          </a:p>
          <a:p>
            <a:r>
              <a:rPr lang="nl-NL" sz="3100" dirty="0" smtClean="0"/>
              <a:t>gevraagde stof 0,403 mol  O</a:t>
            </a:r>
            <a:r>
              <a:rPr lang="nl-NL" sz="3100" baseline="-25000" dirty="0" smtClean="0"/>
              <a:t>2</a:t>
            </a:r>
            <a:r>
              <a:rPr lang="nl-NL" sz="3100" dirty="0" smtClean="0"/>
              <a:t> </a:t>
            </a:r>
          </a:p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600" dirty="0" smtClean="0"/>
              <a:t>Stap 4</a:t>
            </a:r>
          </a:p>
          <a:p>
            <a:r>
              <a:rPr lang="nl-NL" sz="2600" dirty="0" smtClean="0"/>
              <a:t>M(O</a:t>
            </a:r>
            <a:r>
              <a:rPr lang="nl-NL" sz="2600" baseline="-25000" dirty="0" smtClean="0"/>
              <a:t>2</a:t>
            </a:r>
            <a:r>
              <a:rPr lang="nl-NL" sz="2600" dirty="0" smtClean="0"/>
              <a:t>) = 32.00 g /mol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pPr>
              <a:buNone/>
            </a:pPr>
            <a:r>
              <a:rPr lang="nl-NL" dirty="0" smtClean="0"/>
              <a:t>	</a:t>
            </a:r>
          </a:p>
          <a:p>
            <a:pPr>
              <a:buNone/>
            </a:pPr>
            <a:r>
              <a:rPr lang="nl-NL" dirty="0"/>
              <a:t>	</a:t>
            </a:r>
            <a:endParaRPr lang="nl-NL" dirty="0" smtClean="0"/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? =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 =  13 g  O</a:t>
            </a:r>
            <a:r>
              <a:rPr lang="nl-NL" baseline="-25000" dirty="0" smtClean="0"/>
              <a:t>2</a:t>
            </a:r>
            <a:endParaRPr lang="nl-NL" dirty="0"/>
          </a:p>
        </p:txBody>
      </p:sp>
      <p:pic>
        <p:nvPicPr>
          <p:cNvPr id="7" name="Afbeelding 6" descr="tab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356992"/>
            <a:ext cx="3100087" cy="1224136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292080" y="34290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Mol O</a:t>
            </a:r>
            <a:r>
              <a:rPr lang="nl-NL" baseline="-25000" dirty="0" smtClean="0"/>
              <a:t>2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6588224" y="342900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</a:t>
            </a:r>
            <a:r>
              <a:rPr lang="nl-NL" dirty="0" smtClean="0"/>
              <a:t>ram O</a:t>
            </a:r>
            <a:r>
              <a:rPr lang="nl-NL" baseline="-25000" dirty="0" smtClean="0"/>
              <a:t>2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5580112" y="371703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660232" y="37890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32,00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5364088" y="41397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0,403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6876256" y="41397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?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5652120" y="4725144"/>
          <a:ext cx="1296144" cy="744799"/>
        </p:xfrm>
        <a:graphic>
          <a:graphicData uri="http://schemas.openxmlformats.org/presentationml/2006/ole">
            <p:oleObj spid="_x0000_s14338" name="CS ChemDraw Drawing" r:id="rId4" imgW="851040" imgH="488160" progId="ChemDraw.Document.6.0">
              <p:embed/>
            </p:oleObj>
          </a:graphicData>
        </a:graphic>
      </p:graphicFrame>
      <p:sp>
        <p:nvSpPr>
          <p:cNvPr id="15" name="Rechthoek 14"/>
          <p:cNvSpPr/>
          <p:nvPr/>
        </p:nvSpPr>
        <p:spPr>
          <a:xfrm>
            <a:off x="5868144" y="2564904"/>
            <a:ext cx="194421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3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Samenvatting rekenen aan reacties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980729"/>
            <a:ext cx="4040188" cy="576064"/>
          </a:xfrm>
        </p:spPr>
        <p:txBody>
          <a:bodyPr>
            <a:normAutofit/>
          </a:bodyPr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4040188" cy="4641379"/>
          </a:xfrm>
        </p:spPr>
        <p:txBody>
          <a:bodyPr>
            <a:normAutofit fontScale="85000" lnSpcReduction="10000"/>
          </a:bodyPr>
          <a:lstStyle/>
          <a:p>
            <a:r>
              <a:rPr lang="nl-NL" dirty="0" smtClean="0"/>
              <a:t>Stap 1</a:t>
            </a:r>
          </a:p>
          <a:p>
            <a:pPr lvl="1"/>
            <a:r>
              <a:rPr lang="nl-NL" dirty="0" smtClean="0"/>
              <a:t>Maak een </a:t>
            </a:r>
            <a:r>
              <a:rPr lang="nl-NL" dirty="0"/>
              <a:t>k</a:t>
            </a:r>
            <a:r>
              <a:rPr lang="nl-NL" dirty="0" smtClean="0"/>
              <a:t>loppende reactievergelijking</a:t>
            </a:r>
          </a:p>
          <a:p>
            <a:r>
              <a:rPr lang="nl-NL" dirty="0" smtClean="0"/>
              <a:t>Stap 2</a:t>
            </a:r>
          </a:p>
          <a:p>
            <a:pPr lvl="1"/>
            <a:r>
              <a:rPr lang="nl-NL" dirty="0"/>
              <a:t>Bereken aantal mol van gegeven stof </a:t>
            </a:r>
            <a:r>
              <a:rPr lang="nl-NL" dirty="0" err="1"/>
              <a:t>mbv</a:t>
            </a:r>
            <a:r>
              <a:rPr lang="nl-NL" dirty="0"/>
              <a:t> de </a:t>
            </a:r>
            <a:r>
              <a:rPr lang="nl-NL" dirty="0" smtClean="0"/>
              <a:t>molmassa</a:t>
            </a:r>
          </a:p>
          <a:p>
            <a:r>
              <a:rPr lang="nl-NL" dirty="0" smtClean="0"/>
              <a:t>Stap 3</a:t>
            </a:r>
          </a:p>
          <a:p>
            <a:pPr lvl="1"/>
            <a:r>
              <a:rPr lang="nl-NL" dirty="0"/>
              <a:t>Bepaal aantal mol gevraagde stof met behulp van de verhouding gegeven stof  gevraagde stof uit de </a:t>
            </a:r>
            <a:r>
              <a:rPr lang="nl-NL" dirty="0" smtClean="0"/>
              <a:t>reactievergelijking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Stap 4</a:t>
            </a:r>
          </a:p>
          <a:p>
            <a:pPr lvl="1"/>
            <a:r>
              <a:rPr lang="nl-NL" dirty="0" smtClean="0"/>
              <a:t>Bepaal aantal gram gevraagde stof </a:t>
            </a:r>
            <a:r>
              <a:rPr lang="nl-NL" dirty="0" err="1" smtClean="0"/>
              <a:t>mbv</a:t>
            </a:r>
            <a:r>
              <a:rPr lang="nl-NL" dirty="0" smtClean="0"/>
              <a:t> de molmassa van gevraagde stof</a:t>
            </a:r>
          </a:p>
          <a:p>
            <a:pPr lvl="1">
              <a:buNone/>
            </a:pP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572000" y="980728"/>
            <a:ext cx="4041775" cy="432048"/>
          </a:xfrm>
        </p:spPr>
        <p:txBody>
          <a:bodyPr>
            <a:normAutofit lnSpcReduction="10000"/>
          </a:bodyPr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12776"/>
            <a:ext cx="4041775" cy="471338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sz="2300" dirty="0" smtClean="0"/>
              <a:t>Stap 1</a:t>
            </a:r>
          </a:p>
          <a:p>
            <a:pPr>
              <a:buNone/>
            </a:pPr>
            <a:r>
              <a:rPr lang="nl-NL" sz="2300" dirty="0"/>
              <a:t>	</a:t>
            </a:r>
            <a:r>
              <a:rPr lang="nl-NL" sz="2300" dirty="0" smtClean="0"/>
              <a:t>eerst schema dan kloppend maken</a:t>
            </a:r>
          </a:p>
          <a:p>
            <a:pPr>
              <a:buNone/>
            </a:pPr>
            <a:endParaRPr lang="nl-NL" sz="2300" dirty="0" smtClean="0"/>
          </a:p>
          <a:p>
            <a:pPr>
              <a:buNone/>
            </a:pPr>
            <a:r>
              <a:rPr lang="nl-NL" sz="2300" dirty="0" smtClean="0"/>
              <a:t>Stap 2</a:t>
            </a:r>
          </a:p>
          <a:p>
            <a:pPr>
              <a:buNone/>
            </a:pPr>
            <a:r>
              <a:rPr lang="nl-NL" sz="2300" dirty="0"/>
              <a:t>	</a:t>
            </a:r>
            <a:r>
              <a:rPr lang="nl-NL" sz="2300" dirty="0" smtClean="0"/>
              <a:t>Verhoudingstabel gegeven stof</a:t>
            </a:r>
          </a:p>
          <a:p>
            <a:pPr>
              <a:buNone/>
            </a:pPr>
            <a:endParaRPr lang="nl-NL" sz="2300" dirty="0" smtClean="0"/>
          </a:p>
          <a:p>
            <a:pPr>
              <a:buNone/>
            </a:pPr>
            <a:endParaRPr lang="nl-NL" sz="2300" dirty="0" smtClean="0"/>
          </a:p>
          <a:p>
            <a:pPr>
              <a:buNone/>
            </a:pPr>
            <a:r>
              <a:rPr lang="nl-NL" sz="2300" dirty="0" smtClean="0"/>
              <a:t>Stap 3</a:t>
            </a:r>
          </a:p>
          <a:p>
            <a:pPr>
              <a:buNone/>
            </a:pPr>
            <a:r>
              <a:rPr lang="nl-NL" sz="2300" dirty="0"/>
              <a:t>	</a:t>
            </a:r>
            <a:r>
              <a:rPr lang="nl-NL" sz="2300" dirty="0" smtClean="0"/>
              <a:t>verhoudingstabel mol gegeven stof, mol gevraagde stof</a:t>
            </a:r>
          </a:p>
          <a:p>
            <a:pPr>
              <a:buNone/>
            </a:pPr>
            <a:endParaRPr lang="nl-NL" sz="2300" dirty="0" smtClean="0"/>
          </a:p>
          <a:p>
            <a:pPr>
              <a:buNone/>
            </a:pPr>
            <a:endParaRPr lang="nl-NL" sz="2300" dirty="0"/>
          </a:p>
          <a:p>
            <a:pPr>
              <a:buNone/>
            </a:pPr>
            <a:endParaRPr lang="nl-NL" sz="2300" dirty="0" smtClean="0"/>
          </a:p>
          <a:p>
            <a:pPr>
              <a:buNone/>
            </a:pPr>
            <a:r>
              <a:rPr lang="nl-NL" sz="2300" dirty="0" smtClean="0"/>
              <a:t>Stap 4</a:t>
            </a:r>
          </a:p>
          <a:p>
            <a:pPr>
              <a:buNone/>
            </a:pPr>
            <a:r>
              <a:rPr lang="nl-NL" sz="2300" dirty="0" smtClean="0"/>
              <a:t>Verhoudingstabel gevraagde stof</a:t>
            </a:r>
          </a:p>
          <a:p>
            <a:pPr>
              <a:buNone/>
            </a:pPr>
            <a:r>
              <a:rPr lang="nl-NL" dirty="0"/>
              <a:t>	</a:t>
            </a:r>
          </a:p>
        </p:txBody>
      </p:sp>
      <p:graphicFrame>
        <p:nvGraphicFramePr>
          <p:cNvPr id="10" name="Tabel 9"/>
          <p:cNvGraphicFramePr>
            <a:graphicFrameLocks noGrp="1"/>
          </p:cNvGraphicFramePr>
          <p:nvPr/>
        </p:nvGraphicFramePr>
        <p:xfrm>
          <a:off x="5652120" y="2852936"/>
          <a:ext cx="2232248" cy="630936"/>
        </p:xfrm>
        <a:graphic>
          <a:graphicData uri="http://schemas.openxmlformats.org/drawingml/2006/table">
            <a:tbl>
              <a:tblPr/>
              <a:tblGrid>
                <a:gridCol w="764540"/>
                <a:gridCol w="1467708"/>
              </a:tblGrid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Times New Roman"/>
                          <a:ea typeface="Times New Roman"/>
                        </a:rPr>
                        <a:t>mol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M(gegeven</a:t>
                      </a:r>
                      <a:r>
                        <a:rPr lang="nl-NL" sz="1200" baseline="0" dirty="0" smtClean="0">
                          <a:latin typeface="Times New Roman"/>
                          <a:ea typeface="Times New Roman"/>
                        </a:rPr>
                        <a:t> stof)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latin typeface="Times New Roman"/>
                          <a:ea typeface="Times New Roman"/>
                        </a:rPr>
                        <a:t>?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gegeven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 10"/>
          <p:cNvGraphicFramePr>
            <a:graphicFrameLocks noGrp="1"/>
          </p:cNvGraphicFramePr>
          <p:nvPr/>
        </p:nvGraphicFramePr>
        <p:xfrm>
          <a:off x="5508104" y="4293096"/>
          <a:ext cx="2232248" cy="630936"/>
        </p:xfrm>
        <a:graphic>
          <a:graphicData uri="http://schemas.openxmlformats.org/drawingml/2006/table">
            <a:tbl>
              <a:tblPr/>
              <a:tblGrid>
                <a:gridCol w="1224136"/>
                <a:gridCol w="1008112"/>
              </a:tblGrid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mol </a:t>
                      </a:r>
                      <a:r>
                        <a:rPr lang="nl-NL" sz="1200" dirty="0" err="1" smtClean="0">
                          <a:latin typeface="Times New Roman"/>
                          <a:ea typeface="Times New Roman"/>
                        </a:rPr>
                        <a:t>geg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mol</a:t>
                      </a:r>
                      <a:r>
                        <a:rPr lang="nl-NL" sz="12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nl-NL" sz="1200" baseline="0" dirty="0" err="1" smtClean="0">
                          <a:latin typeface="Times New Roman"/>
                          <a:ea typeface="Times New Roman"/>
                        </a:rPr>
                        <a:t>gevr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uit reactie </a:t>
                      </a:r>
                      <a:r>
                        <a:rPr lang="nl-NL" sz="1200" dirty="0" err="1" smtClean="0">
                          <a:latin typeface="Times New Roman"/>
                          <a:ea typeface="Times New Roman"/>
                        </a:rPr>
                        <a:t>vgl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uit </a:t>
                      </a:r>
                      <a:r>
                        <a:rPr lang="nl-NL" sz="1200" dirty="0" err="1" smtClean="0">
                          <a:latin typeface="Times New Roman"/>
                          <a:ea typeface="Times New Roman"/>
                        </a:rPr>
                        <a:t>reactievgl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baseline="0" dirty="0" smtClean="0">
                          <a:latin typeface="Times New Roman"/>
                          <a:ea typeface="Times New Roman"/>
                        </a:rPr>
                        <a:t>Antwoord stap 2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?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 11"/>
          <p:cNvGraphicFramePr>
            <a:graphicFrameLocks noGrp="1"/>
          </p:cNvGraphicFramePr>
          <p:nvPr/>
        </p:nvGraphicFramePr>
        <p:xfrm>
          <a:off x="5508104" y="5589240"/>
          <a:ext cx="2592288" cy="630936"/>
        </p:xfrm>
        <a:graphic>
          <a:graphicData uri="http://schemas.openxmlformats.org/drawingml/2006/table">
            <a:tbl>
              <a:tblPr/>
              <a:tblGrid>
                <a:gridCol w="1224136"/>
                <a:gridCol w="1368152"/>
              </a:tblGrid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Times New Roman"/>
                          <a:ea typeface="Times New Roman"/>
                        </a:rPr>
                        <a:t>mol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latin typeface="Times New Roman"/>
                          <a:ea typeface="Times New Roman"/>
                        </a:rPr>
                        <a:t>g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M(gevraagde</a:t>
                      </a:r>
                      <a:r>
                        <a:rPr lang="nl-NL" sz="1200" baseline="0" dirty="0" smtClean="0">
                          <a:latin typeface="Times New Roman"/>
                          <a:ea typeface="Times New Roman"/>
                        </a:rPr>
                        <a:t> stof )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Antwoord</a:t>
                      </a:r>
                      <a:r>
                        <a:rPr lang="nl-NL" sz="1200" baseline="0" dirty="0" smtClean="0">
                          <a:latin typeface="Times New Roman"/>
                          <a:ea typeface="Times New Roman"/>
                        </a:rPr>
                        <a:t> stap 3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Times New Roman"/>
                          <a:ea typeface="Times New Roman"/>
                        </a:rPr>
                        <a:t>?</a:t>
                      </a:r>
                      <a:endParaRPr lang="nl-NL" sz="12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252</Words>
  <Application>Microsoft Office PowerPoint</Application>
  <PresentationFormat>Diavoorstelling (4:3)</PresentationFormat>
  <Paragraphs>119</Paragraphs>
  <Slides>4</Slides>
  <Notes>1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6" baseType="lpstr">
      <vt:lpstr>Office-thema</vt:lpstr>
      <vt:lpstr>CS ChemDraw Drawing</vt:lpstr>
      <vt:lpstr>Rekenen aan reacties</vt:lpstr>
      <vt:lpstr>Rekenen aan reacties</vt:lpstr>
      <vt:lpstr>Rekenen aan reactie</vt:lpstr>
      <vt:lpstr>Samenvatting rekenen aan reacties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 aan reacties</dc:title>
  <dc:creator>Nelly Andela</dc:creator>
  <cp:lastModifiedBy>Nelly Andela</cp:lastModifiedBy>
  <cp:revision>24</cp:revision>
  <dcterms:created xsi:type="dcterms:W3CDTF">2016-01-26T13:23:32Z</dcterms:created>
  <dcterms:modified xsi:type="dcterms:W3CDTF">2019-12-04T10:44:43Z</dcterms:modified>
</cp:coreProperties>
</file>