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9830-071B-40A5-9C5E-86DF965B7859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49830-071B-40A5-9C5E-86DF965B7859}" type="datetimeFigureOut">
              <a:rPr lang="nl-NL" smtClean="0"/>
              <a:pPr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77263-68EB-44D6-99ED-42A9CAB6D8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mol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paar</a:t>
            </a:r>
          </a:p>
          <a:p>
            <a:endParaRPr lang="nl-NL" dirty="0"/>
          </a:p>
          <a:p>
            <a:r>
              <a:rPr lang="nl-NL" dirty="0"/>
              <a:t>d</a:t>
            </a:r>
            <a:r>
              <a:rPr lang="nl-NL" dirty="0" smtClean="0"/>
              <a:t>ozijn</a:t>
            </a:r>
          </a:p>
          <a:p>
            <a:endParaRPr lang="nl-NL" dirty="0"/>
          </a:p>
          <a:p>
            <a:r>
              <a:rPr lang="nl-NL" dirty="0"/>
              <a:t>g</a:t>
            </a:r>
            <a:r>
              <a:rPr lang="nl-NL" dirty="0" smtClean="0"/>
              <a:t>ros</a:t>
            </a:r>
          </a:p>
          <a:p>
            <a:endParaRPr lang="nl-NL" dirty="0"/>
          </a:p>
          <a:p>
            <a:r>
              <a:rPr lang="nl-NL" dirty="0" smtClean="0"/>
              <a:t>mol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843808" y="162880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2</a:t>
            </a:r>
            <a:endParaRPr lang="nl-NL" sz="2800" dirty="0"/>
          </a:p>
        </p:txBody>
      </p:sp>
      <p:sp>
        <p:nvSpPr>
          <p:cNvPr id="7" name="Tekstvak 6"/>
          <p:cNvSpPr txBox="1"/>
          <p:nvPr/>
        </p:nvSpPr>
        <p:spPr>
          <a:xfrm>
            <a:off x="2843808" y="400506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144</a:t>
            </a:r>
            <a:endParaRPr lang="nl-NL" sz="2800" dirty="0"/>
          </a:p>
        </p:txBody>
      </p:sp>
      <p:sp>
        <p:nvSpPr>
          <p:cNvPr id="8" name="Tekstvak 7"/>
          <p:cNvSpPr txBox="1"/>
          <p:nvPr/>
        </p:nvSpPr>
        <p:spPr>
          <a:xfrm>
            <a:off x="2915816" y="285293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12</a:t>
            </a:r>
            <a:endParaRPr lang="nl-NL" sz="2800" dirty="0"/>
          </a:p>
        </p:txBody>
      </p:sp>
      <p:sp>
        <p:nvSpPr>
          <p:cNvPr id="9" name="Tekstvak 8"/>
          <p:cNvSpPr txBox="1"/>
          <p:nvPr/>
        </p:nvSpPr>
        <p:spPr>
          <a:xfrm>
            <a:off x="2771800" y="5157192"/>
            <a:ext cx="18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6 • 10</a:t>
            </a:r>
            <a:r>
              <a:rPr lang="nl-NL" sz="2800" baseline="30000" dirty="0"/>
              <a:t>23</a:t>
            </a:r>
            <a:endParaRPr lang="nl-NL" sz="2800" dirty="0"/>
          </a:p>
          <a:p>
            <a:r>
              <a:rPr lang="nl-NL" sz="2800" dirty="0" smtClean="0"/>
              <a:t> 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683568" y="2060848"/>
          <a:ext cx="7344816" cy="275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304256"/>
                <a:gridCol w="2160240"/>
              </a:tblGrid>
              <a:tr h="68802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68802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68802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68802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899592" y="2852936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ping </a:t>
            </a:r>
            <a:r>
              <a:rPr lang="nl-NL" sz="2800" dirty="0" err="1" smtClean="0"/>
              <a:t>pong</a:t>
            </a:r>
            <a:r>
              <a:rPr lang="nl-NL" sz="2800" dirty="0" smtClean="0"/>
              <a:t> ballen</a:t>
            </a:r>
            <a:endParaRPr lang="nl-NL" sz="2800" dirty="0"/>
          </a:p>
        </p:txBody>
      </p:sp>
      <p:sp>
        <p:nvSpPr>
          <p:cNvPr id="6" name="Tekstvak 5"/>
          <p:cNvSpPr txBox="1"/>
          <p:nvPr/>
        </p:nvSpPr>
        <p:spPr>
          <a:xfrm>
            <a:off x="899592" y="3573016"/>
            <a:ext cx="2339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biljartballen</a:t>
            </a:r>
            <a:endParaRPr lang="nl-NL" sz="2800" dirty="0"/>
          </a:p>
        </p:txBody>
      </p:sp>
      <p:sp>
        <p:nvSpPr>
          <p:cNvPr id="7" name="Tekstvak 6"/>
          <p:cNvSpPr txBox="1"/>
          <p:nvPr/>
        </p:nvSpPr>
        <p:spPr>
          <a:xfrm>
            <a:off x="899592" y="4221088"/>
            <a:ext cx="2339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tennisballen</a:t>
            </a:r>
            <a:endParaRPr lang="nl-NL" sz="2800" dirty="0"/>
          </a:p>
        </p:txBody>
      </p:sp>
      <p:sp>
        <p:nvSpPr>
          <p:cNvPr id="8" name="Tekstvak 7"/>
          <p:cNvSpPr txBox="1"/>
          <p:nvPr/>
        </p:nvSpPr>
        <p:spPr>
          <a:xfrm>
            <a:off x="6300192" y="2132856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volume</a:t>
            </a:r>
            <a:endParaRPr lang="nl-NL" sz="2800" dirty="0"/>
          </a:p>
        </p:txBody>
      </p:sp>
      <p:sp>
        <p:nvSpPr>
          <p:cNvPr id="9" name="Tekstvak 8"/>
          <p:cNvSpPr txBox="1"/>
          <p:nvPr/>
        </p:nvSpPr>
        <p:spPr>
          <a:xfrm>
            <a:off x="4139952" y="2132856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massa</a:t>
            </a:r>
            <a:endParaRPr lang="nl-NL" sz="2800" dirty="0"/>
          </a:p>
        </p:txBody>
      </p:sp>
      <p:sp>
        <p:nvSpPr>
          <p:cNvPr id="10" name="Tekstvak 9"/>
          <p:cNvSpPr txBox="1"/>
          <p:nvPr/>
        </p:nvSpPr>
        <p:spPr>
          <a:xfrm>
            <a:off x="3995936" y="2924944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kleinste</a:t>
            </a:r>
            <a:endParaRPr lang="nl-NL" sz="2800" dirty="0"/>
          </a:p>
        </p:txBody>
      </p:sp>
      <p:sp>
        <p:nvSpPr>
          <p:cNvPr id="11" name="Tekstvak 10"/>
          <p:cNvSpPr txBox="1"/>
          <p:nvPr/>
        </p:nvSpPr>
        <p:spPr>
          <a:xfrm>
            <a:off x="3995936" y="350100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grootste</a:t>
            </a:r>
            <a:endParaRPr lang="nl-NL" sz="2800" dirty="0"/>
          </a:p>
        </p:txBody>
      </p:sp>
      <p:sp>
        <p:nvSpPr>
          <p:cNvPr id="12" name="Tekstvak 11"/>
          <p:cNvSpPr txBox="1"/>
          <p:nvPr/>
        </p:nvSpPr>
        <p:spPr>
          <a:xfrm>
            <a:off x="3923928" y="414908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middelste</a:t>
            </a:r>
            <a:endParaRPr lang="nl-NL" sz="2800" dirty="0"/>
          </a:p>
        </p:txBody>
      </p:sp>
      <p:sp>
        <p:nvSpPr>
          <p:cNvPr id="13" name="Tekstvak 12"/>
          <p:cNvSpPr txBox="1"/>
          <p:nvPr/>
        </p:nvSpPr>
        <p:spPr>
          <a:xfrm>
            <a:off x="6228184" y="285293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kleinste</a:t>
            </a:r>
            <a:endParaRPr lang="nl-NL" sz="2800" dirty="0"/>
          </a:p>
        </p:txBody>
      </p:sp>
      <p:sp>
        <p:nvSpPr>
          <p:cNvPr id="14" name="Tekstvak 13"/>
          <p:cNvSpPr txBox="1"/>
          <p:nvPr/>
        </p:nvSpPr>
        <p:spPr>
          <a:xfrm>
            <a:off x="6300192" y="414908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grootste</a:t>
            </a:r>
            <a:endParaRPr lang="nl-NL" sz="2800" dirty="0"/>
          </a:p>
        </p:txBody>
      </p:sp>
      <p:sp>
        <p:nvSpPr>
          <p:cNvPr id="15" name="Tekstvak 14"/>
          <p:cNvSpPr txBox="1"/>
          <p:nvPr/>
        </p:nvSpPr>
        <p:spPr>
          <a:xfrm>
            <a:off x="6084168" y="350100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middelste</a:t>
            </a:r>
            <a:endParaRPr lang="nl-NL" sz="2800" dirty="0"/>
          </a:p>
        </p:txBody>
      </p:sp>
      <p:sp>
        <p:nvSpPr>
          <p:cNvPr id="16" name="Tekstvak 15"/>
          <p:cNvSpPr txBox="1"/>
          <p:nvPr/>
        </p:nvSpPr>
        <p:spPr>
          <a:xfrm>
            <a:off x="1547664" y="218570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paar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	</a:t>
            </a:r>
            <a:r>
              <a:rPr lang="nl-NL" dirty="0" smtClean="0"/>
              <a:t>      1 mol  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Water</a:t>
            </a:r>
          </a:p>
          <a:p>
            <a:pPr lvl="1"/>
            <a:r>
              <a:rPr lang="nl-NL" dirty="0" smtClean="0"/>
              <a:t>	H</a:t>
            </a:r>
            <a:r>
              <a:rPr lang="nl-NL" baseline="-25000" dirty="0" smtClean="0"/>
              <a:t>2</a:t>
            </a:r>
            <a:r>
              <a:rPr lang="nl-NL" dirty="0" smtClean="0"/>
              <a:t>O	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ijzer</a:t>
            </a:r>
          </a:p>
          <a:p>
            <a:pPr lvl="1"/>
            <a:r>
              <a:rPr lang="nl-NL" dirty="0" smtClean="0"/>
              <a:t>Fe  		</a:t>
            </a:r>
          </a:p>
          <a:p>
            <a:pPr>
              <a:buNone/>
            </a:pPr>
            <a:endParaRPr lang="nl-NL" dirty="0"/>
          </a:p>
          <a:p>
            <a:r>
              <a:rPr lang="nl-NL" dirty="0" smtClean="0"/>
              <a:t>Suiker</a:t>
            </a:r>
          </a:p>
          <a:p>
            <a:pPr lvl="1"/>
            <a:r>
              <a:rPr lang="nl-NL" dirty="0" smtClean="0"/>
              <a:t>C</a:t>
            </a:r>
            <a:r>
              <a:rPr lang="nl-NL" baseline="-25000" dirty="0" smtClean="0"/>
              <a:t>12</a:t>
            </a:r>
            <a:r>
              <a:rPr lang="nl-NL" dirty="0" smtClean="0"/>
              <a:t>H</a:t>
            </a:r>
            <a:r>
              <a:rPr lang="nl-NL" baseline="-25000" dirty="0" smtClean="0"/>
              <a:t>22</a:t>
            </a:r>
            <a:r>
              <a:rPr lang="nl-NL" dirty="0" smtClean="0"/>
              <a:t>O</a:t>
            </a:r>
            <a:r>
              <a:rPr lang="nl-NL" baseline="-25000" dirty="0" smtClean="0"/>
              <a:t>11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3419872" y="206084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18,02  u</a:t>
            </a:r>
            <a:endParaRPr lang="nl-NL" sz="2800" dirty="0"/>
          </a:p>
        </p:txBody>
      </p:sp>
      <p:sp>
        <p:nvSpPr>
          <p:cNvPr id="8" name="Tekstvak 7"/>
          <p:cNvSpPr txBox="1"/>
          <p:nvPr/>
        </p:nvSpPr>
        <p:spPr>
          <a:xfrm>
            <a:off x="3563888" y="378904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55,85 u</a:t>
            </a:r>
            <a:endParaRPr lang="nl-NL" sz="2800" dirty="0"/>
          </a:p>
        </p:txBody>
      </p:sp>
      <p:sp>
        <p:nvSpPr>
          <p:cNvPr id="9" name="Tekstvak 8"/>
          <p:cNvSpPr txBox="1"/>
          <p:nvPr/>
        </p:nvSpPr>
        <p:spPr>
          <a:xfrm>
            <a:off x="3635896" y="558924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342,30 </a:t>
            </a:r>
            <a:r>
              <a:rPr lang="nl-NL" sz="2800" dirty="0"/>
              <a:t>u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6372200" y="206084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18,02 g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6444208" y="378904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55,85 g</a:t>
            </a:r>
            <a:endParaRPr lang="nl-NL" sz="2800" dirty="0"/>
          </a:p>
        </p:txBody>
      </p:sp>
      <p:sp>
        <p:nvSpPr>
          <p:cNvPr id="12" name="Tekstvak 11"/>
          <p:cNvSpPr txBox="1"/>
          <p:nvPr/>
        </p:nvSpPr>
        <p:spPr>
          <a:xfrm>
            <a:off x="6588224" y="551723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342,30 g</a:t>
            </a:r>
            <a:endParaRPr lang="nl-NL" sz="2800" dirty="0"/>
          </a:p>
        </p:txBody>
      </p:sp>
      <p:sp>
        <p:nvSpPr>
          <p:cNvPr id="13" name="Tekstvak 12"/>
          <p:cNvSpPr txBox="1"/>
          <p:nvPr/>
        </p:nvSpPr>
        <p:spPr>
          <a:xfrm>
            <a:off x="3707904" y="620688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= 6 </a:t>
            </a:r>
            <a:r>
              <a:rPr lang="nl-NL" sz="2800" dirty="0"/>
              <a:t>• </a:t>
            </a:r>
            <a:r>
              <a:rPr lang="nl-NL" sz="2800" dirty="0" smtClean="0"/>
              <a:t>10</a:t>
            </a:r>
            <a:r>
              <a:rPr lang="nl-NL" sz="2800" baseline="30000" dirty="0" smtClean="0"/>
              <a:t>23</a:t>
            </a:r>
            <a:r>
              <a:rPr lang="nl-NL" sz="2800" dirty="0" smtClean="0"/>
              <a:t>  deeltjes</a:t>
            </a:r>
            <a:endParaRPr lang="nl-NL" sz="2800" dirty="0"/>
          </a:p>
        </p:txBody>
      </p:sp>
      <p:sp>
        <p:nvSpPr>
          <p:cNvPr id="14" name="Tekstvak 13"/>
          <p:cNvSpPr txBox="1"/>
          <p:nvPr/>
        </p:nvSpPr>
        <p:spPr>
          <a:xfrm>
            <a:off x="2987824" y="1340768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molecuulmassa</a:t>
            </a:r>
            <a:endParaRPr lang="nl-NL" sz="2400" dirty="0"/>
          </a:p>
        </p:txBody>
      </p:sp>
      <p:sp>
        <p:nvSpPr>
          <p:cNvPr id="15" name="Tekstvak 14"/>
          <p:cNvSpPr txBox="1"/>
          <p:nvPr/>
        </p:nvSpPr>
        <p:spPr>
          <a:xfrm>
            <a:off x="6156176" y="1412776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Massa 1 mol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Rekenen met mol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Formule	</a:t>
            </a:r>
          </a:p>
          <a:p>
            <a:pPr lvl="1"/>
            <a:r>
              <a:rPr lang="nl-NL" dirty="0" smtClean="0"/>
              <a:t>n    	 aantal mol                  </a:t>
            </a:r>
            <a:r>
              <a:rPr lang="nl-NL" dirty="0" err="1" smtClean="0"/>
              <a:t>mol</a:t>
            </a:r>
            <a:endParaRPr lang="nl-NL" dirty="0" smtClean="0"/>
          </a:p>
          <a:p>
            <a:pPr lvl="1"/>
            <a:r>
              <a:rPr lang="nl-NL" dirty="0" smtClean="0"/>
              <a:t>m	massa              	      g</a:t>
            </a:r>
          </a:p>
          <a:p>
            <a:pPr lvl="1"/>
            <a:r>
              <a:rPr lang="nl-NL" dirty="0" smtClean="0"/>
              <a:t>M	mol massa	             g / mol    (g mol</a:t>
            </a:r>
            <a:r>
              <a:rPr lang="nl-NL" baseline="30000" dirty="0" smtClean="0"/>
              <a:t>-1</a:t>
            </a:r>
            <a:r>
              <a:rPr lang="nl-NL" dirty="0" smtClean="0"/>
              <a:t>) </a:t>
            </a:r>
          </a:p>
          <a:p>
            <a:pPr lvl="1">
              <a:buNone/>
            </a:pPr>
            <a:endParaRPr lang="nl-NL" dirty="0"/>
          </a:p>
          <a:p>
            <a:pPr lvl="1">
              <a:buNone/>
            </a:pPr>
            <a:r>
              <a:rPr lang="nl-NL" dirty="0" smtClean="0"/>
              <a:t>		</a:t>
            </a:r>
            <a:r>
              <a:rPr lang="nl-NL" dirty="0"/>
              <a:t>m = n  • M </a:t>
            </a:r>
            <a:r>
              <a:rPr lang="nl-NL" dirty="0" smtClean="0"/>
              <a:t>      	n = m/M            (M = m/n)   </a:t>
            </a:r>
            <a:endParaRPr lang="nl-NL" dirty="0"/>
          </a:p>
          <a:p>
            <a:pPr lvl="1">
              <a:buNone/>
            </a:pPr>
            <a:r>
              <a:rPr lang="nl-NL" dirty="0" smtClean="0"/>
              <a:t>	</a:t>
            </a:r>
          </a:p>
          <a:p>
            <a:pPr lvl="1">
              <a:buNone/>
            </a:pPr>
            <a:r>
              <a:rPr lang="nl-NL" dirty="0" smtClean="0"/>
              <a:t>Bereken molmassa </a:t>
            </a:r>
          </a:p>
          <a:p>
            <a:pPr lvl="1">
              <a:buNone/>
            </a:pPr>
            <a:r>
              <a:rPr lang="nl-NL" dirty="0" smtClean="0"/>
              <a:t>Reken gegeven om met de juiste formule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483768" y="2132856"/>
            <a:ext cx="165618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2267744" y="2708920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5364088" y="2636912"/>
            <a:ext cx="86409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2339752" y="3140968"/>
            <a:ext cx="172819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932040" y="2996952"/>
            <a:ext cx="13681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6444208" y="3140968"/>
            <a:ext cx="1440160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4067944" y="4005064"/>
            <a:ext cx="172819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6372200" y="3717032"/>
            <a:ext cx="1584176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424022" y="2055219"/>
            <a:ext cx="64807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5220072" y="170080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eenheid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Rekenen met mol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nl-NL" dirty="0" err="1" smtClean="0"/>
              <a:t>Verhoudings</a:t>
            </a:r>
            <a:r>
              <a:rPr lang="nl-NL" dirty="0" smtClean="0"/>
              <a:t> tabel</a:t>
            </a:r>
          </a:p>
          <a:p>
            <a:r>
              <a:rPr lang="nl-NL" dirty="0" smtClean="0"/>
              <a:t>Hoeveel mol komt overeen met 30 g  propaan </a:t>
            </a:r>
          </a:p>
          <a:p>
            <a:pPr lvl="1"/>
            <a:r>
              <a:rPr lang="nl-NL" dirty="0" smtClean="0"/>
              <a:t>Bereken molmassa en vul de verhoudingstabel in</a:t>
            </a:r>
          </a:p>
          <a:p>
            <a:r>
              <a:rPr lang="nl-NL" smtClean="0"/>
              <a:t>Formule  </a:t>
            </a:r>
            <a:r>
              <a:rPr lang="nl-NL" smtClean="0"/>
              <a:t>C</a:t>
            </a:r>
            <a:r>
              <a:rPr lang="nl-NL" baseline="-25000" smtClean="0"/>
              <a:t>3</a:t>
            </a:r>
            <a:r>
              <a:rPr lang="nl-NL" smtClean="0"/>
              <a:t>H</a:t>
            </a:r>
            <a:r>
              <a:rPr lang="nl-NL" baseline="-25000" smtClean="0"/>
              <a:t>8</a:t>
            </a:r>
            <a:r>
              <a:rPr lang="nl-NL" smtClean="0"/>
              <a:t>      </a:t>
            </a:r>
            <a:endParaRPr lang="nl-NL" dirty="0" smtClean="0"/>
          </a:p>
          <a:p>
            <a:pPr lvl="1"/>
            <a:r>
              <a:rPr lang="nl-NL" dirty="0" smtClean="0"/>
              <a:t>M </a:t>
            </a:r>
            <a:r>
              <a:rPr lang="nl-NL" dirty="0"/>
              <a:t>= 3 • 12,01 + 8 • 1,008 = 44,09 g / mol </a:t>
            </a:r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2"/>
            <a:endParaRPr lang="nl-NL" dirty="0" smtClean="0"/>
          </a:p>
          <a:p>
            <a:pPr lvl="1"/>
            <a:endParaRPr lang="nl-NL" dirty="0" smtClean="0"/>
          </a:p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899592" y="3789041"/>
          <a:ext cx="4248472" cy="1514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232248"/>
              </a:tblGrid>
              <a:tr h="363227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622969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525971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547664" y="371703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mol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3563888" y="371703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gram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1619672" y="429309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1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3563888" y="429309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44,09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3779912" y="47675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30</a:t>
            </a:r>
            <a:endParaRPr lang="nl-NL" sz="2400" dirty="0"/>
          </a:p>
        </p:txBody>
      </p:sp>
      <p:sp>
        <p:nvSpPr>
          <p:cNvPr id="10" name="Tekstvak 9"/>
          <p:cNvSpPr txBox="1"/>
          <p:nvPr/>
        </p:nvSpPr>
        <p:spPr>
          <a:xfrm>
            <a:off x="1619672" y="476753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?</a:t>
            </a:r>
            <a:endParaRPr lang="nl-NL" sz="2400" dirty="0"/>
          </a:p>
        </p:txBody>
      </p:sp>
      <p:sp>
        <p:nvSpPr>
          <p:cNvPr id="11" name="Tekstvak 10"/>
          <p:cNvSpPr txBox="1"/>
          <p:nvPr/>
        </p:nvSpPr>
        <p:spPr>
          <a:xfrm>
            <a:off x="1475656" y="5733256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? =                   = 0, 68  mol  </a:t>
            </a:r>
            <a:endParaRPr lang="nl-NL" sz="2400" dirty="0"/>
          </a:p>
        </p:txBody>
      </p:sp>
      <p:pic>
        <p:nvPicPr>
          <p:cNvPr id="13" name="Afbeelding 12" descr="breuk mol berekeni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5" y="5589240"/>
            <a:ext cx="887055" cy="720080"/>
          </a:xfrm>
          <a:prstGeom prst="rect">
            <a:avLst/>
          </a:prstGeom>
        </p:spPr>
      </p:pic>
      <p:sp>
        <p:nvSpPr>
          <p:cNvPr id="14" name="Rechthoek 13"/>
          <p:cNvSpPr/>
          <p:nvPr/>
        </p:nvSpPr>
        <p:spPr>
          <a:xfrm>
            <a:off x="3203848" y="5661248"/>
            <a:ext cx="180020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Rekenen met molair volume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nl-NL" dirty="0" err="1" smtClean="0"/>
              <a:t>Verhoudings</a:t>
            </a:r>
            <a:r>
              <a:rPr lang="nl-NL" dirty="0" smtClean="0"/>
              <a:t> tabel</a:t>
            </a:r>
          </a:p>
          <a:p>
            <a:r>
              <a:rPr lang="nl-NL" dirty="0" smtClean="0"/>
              <a:t>Met hoeveel mol komt 5 L  propaan overeen bij 25 </a:t>
            </a:r>
            <a:r>
              <a:rPr lang="nl-NL" baseline="30000" dirty="0" smtClean="0"/>
              <a:t>o</a:t>
            </a:r>
            <a:r>
              <a:rPr lang="nl-NL" dirty="0" smtClean="0"/>
              <a:t>  en  p = p</a:t>
            </a:r>
            <a:r>
              <a:rPr lang="nl-NL" baseline="-25000" dirty="0" smtClean="0"/>
              <a:t>o</a:t>
            </a:r>
            <a:endParaRPr lang="nl-NL" dirty="0" smtClean="0"/>
          </a:p>
          <a:p>
            <a:pPr lvl="1"/>
            <a:r>
              <a:rPr lang="nl-NL" dirty="0" smtClean="0"/>
              <a:t>Zoek het molair volume op in tabel 7 </a:t>
            </a:r>
            <a:r>
              <a:rPr lang="nl-NL" smtClean="0"/>
              <a:t>Binas </a:t>
            </a:r>
            <a:r>
              <a:rPr lang="nl-NL" dirty="0" smtClean="0"/>
              <a:t>en vul de verhoudingstabel in      </a:t>
            </a:r>
          </a:p>
          <a:p>
            <a:pPr lvl="1">
              <a:buNone/>
            </a:pPr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2"/>
            <a:endParaRPr lang="nl-NL" dirty="0" smtClean="0"/>
          </a:p>
          <a:p>
            <a:pPr lvl="1"/>
            <a:endParaRPr lang="nl-NL" dirty="0" smtClean="0"/>
          </a:p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899592" y="3789041"/>
          <a:ext cx="4248472" cy="1514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232248"/>
              </a:tblGrid>
              <a:tr h="363227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622969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52597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547664" y="371703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mol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3563888" y="371703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L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619672" y="429309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1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3563888" y="429309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24,5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3779912" y="47675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5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1619672" y="476753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?</a:t>
            </a:r>
            <a:endParaRPr lang="nl-NL" sz="2400" dirty="0"/>
          </a:p>
        </p:txBody>
      </p:sp>
      <p:sp>
        <p:nvSpPr>
          <p:cNvPr id="11" name="Tekstvak 10"/>
          <p:cNvSpPr txBox="1"/>
          <p:nvPr/>
        </p:nvSpPr>
        <p:spPr>
          <a:xfrm>
            <a:off x="1475656" y="5733256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? =                   = 0, 2  mol  </a:t>
            </a:r>
            <a:endParaRPr lang="nl-NL" sz="2400" dirty="0"/>
          </a:p>
        </p:txBody>
      </p:sp>
      <p:sp>
        <p:nvSpPr>
          <p:cNvPr id="14" name="Rechthoek 13"/>
          <p:cNvSpPr/>
          <p:nvPr/>
        </p:nvSpPr>
        <p:spPr>
          <a:xfrm>
            <a:off x="3059832" y="5589240"/>
            <a:ext cx="180020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5671145"/>
            <a:ext cx="8096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dichtheid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nl-NL" dirty="0" smtClean="0"/>
              <a:t>Dichtheid is 0,80  g / ml </a:t>
            </a:r>
          </a:p>
          <a:p>
            <a:pPr lvl="1">
              <a:buNone/>
            </a:pPr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2"/>
            <a:endParaRPr lang="nl-NL" dirty="0" smtClean="0"/>
          </a:p>
          <a:p>
            <a:pPr lvl="1"/>
            <a:endParaRPr lang="nl-NL" dirty="0" smtClean="0"/>
          </a:p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827584" y="1988840"/>
          <a:ext cx="4248472" cy="1652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232248"/>
              </a:tblGrid>
              <a:tr h="504056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622969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52597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331640" y="198884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ml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3635896" y="198884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g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1331640" y="256490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1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3491880" y="256490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0,80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162</Words>
  <Application>Microsoft Office PowerPoint</Application>
  <PresentationFormat>Diavoorstelling (4:3)</PresentationFormat>
  <Paragraphs>100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Office-thema</vt:lpstr>
      <vt:lpstr>mol</vt:lpstr>
      <vt:lpstr>mol</vt:lpstr>
      <vt:lpstr>       1 mol  </vt:lpstr>
      <vt:lpstr>Rekenen met mol</vt:lpstr>
      <vt:lpstr>Rekenen met mol</vt:lpstr>
      <vt:lpstr>Rekenen met molair volume</vt:lpstr>
      <vt:lpstr>dichtheid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</dc:title>
  <dc:creator>Nelly Andela</dc:creator>
  <cp:lastModifiedBy>docent</cp:lastModifiedBy>
  <cp:revision>18</cp:revision>
  <dcterms:created xsi:type="dcterms:W3CDTF">2015-12-08T19:38:48Z</dcterms:created>
  <dcterms:modified xsi:type="dcterms:W3CDTF">2019-11-29T13:03:38Z</dcterms:modified>
</cp:coreProperties>
</file>