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B1C8-2679-4662-99F8-5BACC04BA45B}" type="datetimeFigureOut">
              <a:rPr lang="nl-NL" smtClean="0"/>
              <a:pPr/>
              <a:t>25-11-2021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9D04C-19EE-4A62-9D69-152B2D2F324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864095"/>
          </a:xfrm>
        </p:spPr>
        <p:txBody>
          <a:bodyPr/>
          <a:lstStyle/>
          <a:p>
            <a:r>
              <a:rPr lang="nl-NL" dirty="0" smtClean="0"/>
              <a:t>Significante cijfers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4370040"/>
          </a:xfrm>
        </p:spPr>
        <p:txBody>
          <a:bodyPr>
            <a:normAutofit lnSpcReduction="10000"/>
          </a:bodyPr>
          <a:lstStyle/>
          <a:p>
            <a:pPr algn="l"/>
            <a:r>
              <a:rPr lang="nl-NL" dirty="0" smtClean="0"/>
              <a:t>Wetenschappelijke notatie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a  • 10</a:t>
            </a:r>
            <a:r>
              <a:rPr lang="nl-NL" baseline="30000" dirty="0" smtClean="0"/>
              <a:t>b</a:t>
            </a:r>
          </a:p>
          <a:p>
            <a:pPr algn="l"/>
            <a:r>
              <a:rPr lang="nl-NL" dirty="0" smtClean="0"/>
              <a:t>a getal met 1 cijfer voor de komma (geen nul)</a:t>
            </a:r>
          </a:p>
          <a:p>
            <a:pPr algn="l"/>
            <a:r>
              <a:rPr lang="nl-NL" dirty="0" smtClean="0"/>
              <a:t>bv	627</a:t>
            </a:r>
            <a:endParaRPr lang="nl-NL" baseline="30000" dirty="0" smtClean="0"/>
          </a:p>
          <a:p>
            <a:pPr algn="l"/>
            <a:r>
              <a:rPr lang="nl-NL" dirty="0" smtClean="0"/>
              <a:t>Schrijf in wetenschappelijke notatie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a	0,0432 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b	3520	</a:t>
            </a:r>
            <a:r>
              <a:rPr lang="nl-NL" b="1" dirty="0" smtClean="0"/>
              <a:t>	</a:t>
            </a:r>
          </a:p>
          <a:p>
            <a:pPr algn="l"/>
            <a:endParaRPr lang="nl-NL" dirty="0"/>
          </a:p>
          <a:p>
            <a:pPr algn="l"/>
            <a:endParaRPr lang="nl-NL" dirty="0" smtClean="0"/>
          </a:p>
          <a:p>
            <a:pPr algn="l"/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3563888" y="3284984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wordt  6,27 • 10</a:t>
            </a:r>
            <a:r>
              <a:rPr lang="nl-NL" sz="3200" baseline="30000" dirty="0" smtClean="0"/>
              <a:t>2</a:t>
            </a:r>
            <a:endParaRPr lang="nl-NL" sz="3200" dirty="0"/>
          </a:p>
        </p:txBody>
      </p:sp>
      <p:sp>
        <p:nvSpPr>
          <p:cNvPr id="7" name="Tekstvak 6"/>
          <p:cNvSpPr txBox="1"/>
          <p:nvPr/>
        </p:nvSpPr>
        <p:spPr>
          <a:xfrm>
            <a:off x="5436096" y="4365104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4,32 • 10</a:t>
            </a:r>
            <a:r>
              <a:rPr lang="nl-NL" sz="2800" baseline="30000" dirty="0" smtClean="0"/>
              <a:t>-2</a:t>
            </a:r>
            <a:endParaRPr lang="nl-NL" sz="2800" dirty="0"/>
          </a:p>
        </p:txBody>
      </p:sp>
      <p:sp>
        <p:nvSpPr>
          <p:cNvPr id="8" name="Tekstvak 7"/>
          <p:cNvSpPr txBox="1"/>
          <p:nvPr/>
        </p:nvSpPr>
        <p:spPr>
          <a:xfrm>
            <a:off x="5508104" y="494116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3,520 • 10</a:t>
            </a:r>
            <a:r>
              <a:rPr lang="nl-NL" sz="2800" baseline="30000" dirty="0" smtClean="0"/>
              <a:t>3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152127"/>
          </a:xfrm>
        </p:spPr>
        <p:txBody>
          <a:bodyPr>
            <a:normAutofit/>
          </a:bodyPr>
          <a:lstStyle/>
          <a:p>
            <a:r>
              <a:rPr lang="nl-NL" dirty="0" smtClean="0"/>
              <a:t>Significante cijfers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752528"/>
          </a:xfrm>
        </p:spPr>
        <p:txBody>
          <a:bodyPr>
            <a:normAutofit/>
          </a:bodyPr>
          <a:lstStyle/>
          <a:p>
            <a:pPr algn="l"/>
            <a:r>
              <a:rPr lang="nl-NL" sz="3000" dirty="0" smtClean="0"/>
              <a:t>Zegt iets over nauwkeurigheid</a:t>
            </a:r>
          </a:p>
          <a:p>
            <a:pPr algn="l"/>
            <a:r>
              <a:rPr lang="nl-NL" sz="3000" dirty="0" smtClean="0"/>
              <a:t>Stel afstand is 1040 m</a:t>
            </a:r>
          </a:p>
          <a:p>
            <a:pPr algn="l"/>
            <a:r>
              <a:rPr lang="nl-NL" sz="3000" dirty="0" smtClean="0"/>
              <a:t>	Geef afstand in km     </a:t>
            </a:r>
          </a:p>
          <a:p>
            <a:pPr algn="l"/>
            <a:r>
              <a:rPr lang="nl-NL" sz="3000" dirty="0"/>
              <a:t>	</a:t>
            </a:r>
            <a:r>
              <a:rPr lang="nl-NL" sz="3000" dirty="0" smtClean="0"/>
              <a:t>	0 op eind is significant</a:t>
            </a:r>
            <a:endParaRPr lang="nl-NL" sz="3000" baseline="30000" dirty="0" smtClean="0"/>
          </a:p>
          <a:p>
            <a:pPr algn="l"/>
            <a:r>
              <a:rPr lang="nl-NL" sz="3000" dirty="0" smtClean="0"/>
              <a:t>Hoe zit het met nullen aan begin</a:t>
            </a:r>
          </a:p>
          <a:p>
            <a:pPr algn="l"/>
            <a:r>
              <a:rPr lang="nl-NL" sz="3000" dirty="0" smtClean="0"/>
              <a:t>Stel afstand is  20 m</a:t>
            </a:r>
          </a:p>
          <a:p>
            <a:pPr algn="l"/>
            <a:r>
              <a:rPr lang="nl-NL" sz="3000" dirty="0" smtClean="0"/>
              <a:t>	Geef afstand in km</a:t>
            </a:r>
          </a:p>
          <a:p>
            <a:pPr marL="0" lvl="2" algn="l"/>
            <a:r>
              <a:rPr lang="nl-NL" sz="3000" dirty="0" smtClean="0"/>
              <a:t> 		0 aan begin niet significant</a:t>
            </a:r>
            <a:endParaRPr lang="nl-NL" sz="3000" baseline="30000" dirty="0"/>
          </a:p>
          <a:p>
            <a:pPr algn="l"/>
            <a:endParaRPr lang="nl-NL" dirty="0"/>
          </a:p>
          <a:p>
            <a:pPr algn="l"/>
            <a:endParaRPr lang="nl-NL" dirty="0" smtClean="0"/>
          </a:p>
          <a:p>
            <a:pPr algn="l"/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300192" y="479715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 0,020 km</a:t>
            </a:r>
            <a:endParaRPr lang="nl-NL" sz="3200" dirty="0"/>
          </a:p>
        </p:txBody>
      </p:sp>
      <p:sp>
        <p:nvSpPr>
          <p:cNvPr id="9" name="Tekstvak 8"/>
          <p:cNvSpPr txBox="1"/>
          <p:nvPr/>
        </p:nvSpPr>
        <p:spPr>
          <a:xfrm>
            <a:off x="5652120" y="263691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1,040 km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Significante cijfers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Geef het aantal significante cijfers</a:t>
            </a:r>
          </a:p>
          <a:p>
            <a:r>
              <a:rPr lang="nl-NL" dirty="0" smtClean="0"/>
              <a:t>	a	0,0432 	</a:t>
            </a:r>
          </a:p>
          <a:p>
            <a:r>
              <a:rPr lang="nl-NL" dirty="0" smtClean="0"/>
              <a:t>	b	3520	</a:t>
            </a:r>
          </a:p>
          <a:p>
            <a:r>
              <a:rPr lang="nl-NL" dirty="0" smtClean="0"/>
              <a:t>	c	3,50 10</a:t>
            </a:r>
            <a:r>
              <a:rPr lang="nl-NL" baseline="30000" dirty="0"/>
              <a:t>4</a:t>
            </a:r>
            <a:r>
              <a:rPr lang="nl-NL" dirty="0" smtClean="0"/>
              <a:t> </a:t>
            </a:r>
          </a:p>
          <a:p>
            <a:r>
              <a:rPr lang="nl-NL" dirty="0" smtClean="0"/>
              <a:t>	d	0,0101 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 met significante cijfers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 situatie</a:t>
            </a:r>
          </a:p>
          <a:p>
            <a:pPr lvl="1"/>
            <a:r>
              <a:rPr lang="nl-NL" dirty="0" smtClean="0"/>
              <a:t>Vermenigvuldigen en delen</a:t>
            </a:r>
          </a:p>
          <a:p>
            <a:pPr lvl="2"/>
            <a:r>
              <a:rPr lang="nl-NL" dirty="0" smtClean="0"/>
              <a:t>kijk naar je gegeven met de minst aantal significante cijfers</a:t>
            </a:r>
          </a:p>
          <a:p>
            <a:pPr lvl="2"/>
            <a:r>
              <a:rPr lang="nl-NL" dirty="0" smtClean="0"/>
              <a:t>Antwoord in gelijk aantal significante cijfers</a:t>
            </a:r>
          </a:p>
          <a:p>
            <a:pPr lvl="1"/>
            <a:r>
              <a:rPr lang="nl-NL" dirty="0" smtClean="0"/>
              <a:t>Optellen en aftrekken</a:t>
            </a:r>
          </a:p>
          <a:p>
            <a:pPr lvl="2"/>
            <a:r>
              <a:rPr lang="nl-NL" dirty="0" smtClean="0"/>
              <a:t>Kijk naar je gegeven met het minste aantal decimalen achter de komma</a:t>
            </a:r>
          </a:p>
          <a:p>
            <a:pPr lvl="2"/>
            <a:r>
              <a:rPr lang="nl-NL" dirty="0" smtClean="0"/>
              <a:t>Antwoord in gelijk aantal decimalen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 met significante cijfers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Zo doe je dat</a:t>
            </a:r>
          </a:p>
          <a:p>
            <a:pPr>
              <a:buNone/>
            </a:pPr>
            <a:r>
              <a:rPr lang="nl-NL" sz="2400" dirty="0" smtClean="0"/>
              <a:t>	Berekeningen met dichtheid</a:t>
            </a:r>
          </a:p>
          <a:p>
            <a:endParaRPr lang="nl-NL" sz="1400" dirty="0" smtClean="0"/>
          </a:p>
          <a:p>
            <a:r>
              <a:rPr lang="nl-NL" sz="2400" dirty="0" smtClean="0"/>
              <a:t>Zoek de dichtheid op in </a:t>
            </a:r>
            <a:r>
              <a:rPr lang="nl-NL" sz="2400" dirty="0" err="1" smtClean="0"/>
              <a:t>Binas</a:t>
            </a:r>
            <a:r>
              <a:rPr lang="nl-NL" sz="2400" dirty="0" smtClean="0"/>
              <a:t> </a:t>
            </a:r>
          </a:p>
          <a:p>
            <a:r>
              <a:rPr lang="nl-NL" sz="2400" dirty="0" smtClean="0"/>
              <a:t>Vul de verhoudingstabel in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Bereken de onbekende</a:t>
            </a:r>
          </a:p>
          <a:p>
            <a:endParaRPr lang="nl-NL" sz="2400" dirty="0"/>
          </a:p>
          <a:p>
            <a:endParaRPr lang="nl-NL" sz="2400" dirty="0" smtClean="0"/>
          </a:p>
          <a:p>
            <a:r>
              <a:rPr lang="nl-NL" sz="2400" dirty="0" smtClean="0"/>
              <a:t>Geef het antwoord in het juist aantal significante cijfers.</a:t>
            </a:r>
          </a:p>
          <a:p>
            <a:endParaRPr lang="nl-NL" dirty="0" smtClean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4008" y="1700808"/>
            <a:ext cx="4038600" cy="4525963"/>
          </a:xfrm>
        </p:spPr>
        <p:txBody>
          <a:bodyPr>
            <a:normAutofit fontScale="92500" lnSpcReduction="10000"/>
          </a:bodyPr>
          <a:lstStyle/>
          <a:p>
            <a:r>
              <a:rPr lang="nl-NL" sz="2400" dirty="0" smtClean="0"/>
              <a:t>Bij een practicum vang je 290 ml </a:t>
            </a:r>
            <a:r>
              <a:rPr lang="nl-NL" sz="2400" dirty="0"/>
              <a:t>CO</a:t>
            </a:r>
            <a:r>
              <a:rPr lang="nl-NL" sz="2400" baseline="-25000" dirty="0"/>
              <a:t>2</a:t>
            </a:r>
            <a:r>
              <a:rPr lang="nl-NL" sz="2400" dirty="0" smtClean="0"/>
              <a:t> op . Bereken hoeveel gram </a:t>
            </a:r>
            <a:r>
              <a:rPr lang="nl-NL" sz="2400" dirty="0"/>
              <a:t>CO</a:t>
            </a:r>
            <a:r>
              <a:rPr lang="nl-NL" sz="2400" baseline="-25000" dirty="0"/>
              <a:t>2</a:t>
            </a:r>
            <a:r>
              <a:rPr lang="nl-NL" sz="2400" dirty="0" smtClean="0"/>
              <a:t> dit is.</a:t>
            </a:r>
          </a:p>
          <a:p>
            <a:r>
              <a:rPr lang="nl-NL" sz="2400" dirty="0" smtClean="0"/>
              <a:t>De dichtheid is 1,986 kg  m</a:t>
            </a:r>
            <a:r>
              <a:rPr lang="nl-NL" sz="2400" baseline="30000" dirty="0" smtClean="0"/>
              <a:t>-3</a:t>
            </a:r>
            <a:endParaRPr lang="nl-NL" sz="2400" dirty="0" smtClean="0"/>
          </a:p>
          <a:p>
            <a:pPr>
              <a:buNone/>
            </a:pPr>
            <a:endParaRPr lang="nl-NL" sz="2400" dirty="0" smtClean="0"/>
          </a:p>
          <a:p>
            <a:endParaRPr lang="nl-NL" sz="2400" dirty="0"/>
          </a:p>
          <a:p>
            <a:endParaRPr lang="nl-NL" sz="2400" dirty="0" smtClean="0"/>
          </a:p>
          <a:p>
            <a:endParaRPr lang="nl-NL" sz="2400" dirty="0" smtClean="0"/>
          </a:p>
          <a:p>
            <a:endParaRPr lang="nl-NL" sz="2400" dirty="0"/>
          </a:p>
          <a:p>
            <a:endParaRPr lang="nl-NL" sz="2400" dirty="0" smtClean="0"/>
          </a:p>
          <a:p>
            <a:r>
              <a:rPr lang="nl-NL" sz="2400" dirty="0" smtClean="0"/>
              <a:t>m  = 0,576 g</a:t>
            </a:r>
          </a:p>
          <a:p>
            <a:pPr>
              <a:buNone/>
            </a:pPr>
            <a:endParaRPr lang="nl-NL" sz="2400" dirty="0"/>
          </a:p>
          <a:p>
            <a:pPr>
              <a:buNone/>
            </a:pPr>
            <a:endParaRPr lang="nl-NL" sz="2400" dirty="0" smtClean="0"/>
          </a:p>
          <a:p>
            <a:pPr>
              <a:buNone/>
            </a:pPr>
            <a:endParaRPr lang="nl-NL" sz="2400" dirty="0"/>
          </a:p>
          <a:p>
            <a:pPr>
              <a:buNone/>
            </a:pPr>
            <a:endParaRPr lang="nl-NL" sz="2400" dirty="0" smtClean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4860032" y="3212976"/>
          <a:ext cx="396044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936104"/>
                <a:gridCol w="1368152"/>
                <a:gridCol w="792088"/>
              </a:tblGrid>
              <a:tr h="326948"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26948"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4860032" y="3234462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massa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4860032" y="357301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volume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724128" y="3234462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1,986</a:t>
            </a:r>
            <a:r>
              <a:rPr lang="nl-NL" sz="1600" baseline="0" dirty="0" smtClean="0"/>
              <a:t> </a:t>
            </a:r>
            <a:r>
              <a:rPr lang="nl-NL" sz="1600" dirty="0" smtClean="0"/>
              <a:t>kg</a:t>
            </a:r>
            <a:endParaRPr lang="nl-NL" sz="1600" dirty="0"/>
          </a:p>
        </p:txBody>
      </p:sp>
      <p:sp>
        <p:nvSpPr>
          <p:cNvPr id="10" name="Tekstvak 9"/>
          <p:cNvSpPr txBox="1"/>
          <p:nvPr/>
        </p:nvSpPr>
        <p:spPr>
          <a:xfrm>
            <a:off x="5724128" y="3573016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dk1"/>
                </a:solidFill>
              </a:rPr>
              <a:t>1,000 </a:t>
            </a:r>
            <a:r>
              <a:rPr lang="nl-NL" sz="1600" dirty="0" smtClean="0">
                <a:solidFill>
                  <a:schemeClr val="dk1"/>
                </a:solidFill>
              </a:rPr>
              <a:t>m</a:t>
            </a:r>
            <a:r>
              <a:rPr lang="nl-NL" sz="1600" baseline="30000" dirty="0" smtClean="0">
                <a:solidFill>
                  <a:schemeClr val="dk1"/>
                </a:solidFill>
              </a:rPr>
              <a:t>3</a:t>
            </a:r>
            <a:endParaRPr lang="nl-NL" sz="1600" dirty="0" smtClean="0"/>
          </a:p>
        </p:txBody>
      </p:sp>
      <p:sp>
        <p:nvSpPr>
          <p:cNvPr id="11" name="Tekstvak 10"/>
          <p:cNvSpPr txBox="1"/>
          <p:nvPr/>
        </p:nvSpPr>
        <p:spPr>
          <a:xfrm>
            <a:off x="6660232" y="321297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1,986 • 10</a:t>
            </a:r>
            <a:r>
              <a:rPr lang="nl-NL" sz="1600" baseline="30000" dirty="0"/>
              <a:t>3</a:t>
            </a:r>
            <a:r>
              <a:rPr lang="nl-NL" sz="1600" dirty="0"/>
              <a:t> g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660232" y="357301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/>
              <a:t>1,000 • 10</a:t>
            </a:r>
            <a:r>
              <a:rPr lang="nl-NL" sz="1600" baseline="30000" dirty="0"/>
              <a:t>6</a:t>
            </a:r>
            <a:r>
              <a:rPr lang="nl-NL" sz="1600" dirty="0"/>
              <a:t> ml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8244408" y="32129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508104" y="4653136"/>
          <a:ext cx="1800200" cy="57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ergelijking" r:id="rId3" imgW="114120" imgH="215640" progId="Equation.3">
                  <p:embed/>
                </p:oleObj>
              </mc:Choice>
              <mc:Fallback>
                <p:oleObj name="Vergelijking" r:id="rId3" imgW="114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653136"/>
                        <a:ext cx="1800200" cy="57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293096"/>
            <a:ext cx="1947096" cy="576064"/>
          </a:xfrm>
          <a:prstGeom prst="rect">
            <a:avLst/>
          </a:prstGeom>
          <a:noFill/>
        </p:spPr>
      </p:pic>
      <p:sp>
        <p:nvSpPr>
          <p:cNvPr id="23" name="Tekstvak 22"/>
          <p:cNvSpPr txBox="1"/>
          <p:nvPr/>
        </p:nvSpPr>
        <p:spPr>
          <a:xfrm>
            <a:off x="7236296" y="43651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0,57594 g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8028384" y="3573016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290 ml</a:t>
            </a:r>
            <a:endParaRPr lang="nl-NL" sz="1600" dirty="0"/>
          </a:p>
        </p:txBody>
      </p:sp>
      <p:sp>
        <p:nvSpPr>
          <p:cNvPr id="21" name="Rechthoek 20"/>
          <p:cNvSpPr/>
          <p:nvPr/>
        </p:nvSpPr>
        <p:spPr>
          <a:xfrm>
            <a:off x="8070601" y="3601892"/>
            <a:ext cx="6480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  <p:bldP spid="23" grpId="0"/>
      <p:bldP spid="20" grpId="0" build="allAtOnce"/>
      <p:bldP spid="21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137</Words>
  <Application>Microsoft Office PowerPoint</Application>
  <PresentationFormat>Diavoorstelling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7" baseType="lpstr">
      <vt:lpstr>Office-thema</vt:lpstr>
      <vt:lpstr>Vergelijking</vt:lpstr>
      <vt:lpstr>Significante cijfers</vt:lpstr>
      <vt:lpstr>Significante cijfers</vt:lpstr>
      <vt:lpstr>Significante cijfers</vt:lpstr>
      <vt:lpstr>Reken met significante cijfers</vt:lpstr>
      <vt:lpstr>Reken met significante cijfers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Significante cijfers</dc:title>
  <dc:creator>Nelly Andela</dc:creator>
  <cp:lastModifiedBy>gebruiker</cp:lastModifiedBy>
  <cp:revision>12</cp:revision>
  <dcterms:created xsi:type="dcterms:W3CDTF">2015-11-24T10:57:55Z</dcterms:created>
  <dcterms:modified xsi:type="dcterms:W3CDTF">2021-11-25T11:47:06Z</dcterms:modified>
</cp:coreProperties>
</file>