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60" r:id="rId6"/>
    <p:sldId id="259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09A-F168-438C-B9E8-C2F949043683}" type="datetimeFigureOut">
              <a:rPr lang="nl-NL" smtClean="0"/>
              <a:pPr/>
              <a:t>2-11-2021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38BC-40F7-4504-960F-76638765AA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09A-F168-438C-B9E8-C2F949043683}" type="datetimeFigureOut">
              <a:rPr lang="nl-NL" smtClean="0"/>
              <a:pPr/>
              <a:t>2-11-2021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38BC-40F7-4504-960F-76638765AA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09A-F168-438C-B9E8-C2F949043683}" type="datetimeFigureOut">
              <a:rPr lang="nl-NL" smtClean="0"/>
              <a:pPr/>
              <a:t>2-11-2021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38BC-40F7-4504-960F-76638765AA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09A-F168-438C-B9E8-C2F949043683}" type="datetimeFigureOut">
              <a:rPr lang="nl-NL" smtClean="0"/>
              <a:pPr/>
              <a:t>2-11-2021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38BC-40F7-4504-960F-76638765AA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09A-F168-438C-B9E8-C2F949043683}" type="datetimeFigureOut">
              <a:rPr lang="nl-NL" smtClean="0"/>
              <a:pPr/>
              <a:t>2-11-2021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38BC-40F7-4504-960F-76638765AA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09A-F168-438C-B9E8-C2F949043683}" type="datetimeFigureOut">
              <a:rPr lang="nl-NL" smtClean="0"/>
              <a:pPr/>
              <a:t>2-11-2021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38BC-40F7-4504-960F-76638765AA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09A-F168-438C-B9E8-C2F949043683}" type="datetimeFigureOut">
              <a:rPr lang="nl-NL" smtClean="0"/>
              <a:pPr/>
              <a:t>2-11-2021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38BC-40F7-4504-960F-76638765AA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09A-F168-438C-B9E8-C2F949043683}" type="datetimeFigureOut">
              <a:rPr lang="nl-NL" smtClean="0"/>
              <a:pPr/>
              <a:t>2-11-2021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38BC-40F7-4504-960F-76638765AA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09A-F168-438C-B9E8-C2F949043683}" type="datetimeFigureOut">
              <a:rPr lang="nl-NL" smtClean="0"/>
              <a:pPr/>
              <a:t>2-11-2021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38BC-40F7-4504-960F-76638765AA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09A-F168-438C-B9E8-C2F949043683}" type="datetimeFigureOut">
              <a:rPr lang="nl-NL" smtClean="0"/>
              <a:pPr/>
              <a:t>2-11-2021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38BC-40F7-4504-960F-76638765AA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C09A-F168-438C-B9E8-C2F949043683}" type="datetimeFigureOut">
              <a:rPr lang="nl-NL" smtClean="0"/>
              <a:pPr/>
              <a:t>2-11-2021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838BC-40F7-4504-960F-76638765AA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8C09A-F168-438C-B9E8-C2F949043683}" type="datetimeFigureOut">
              <a:rPr lang="nl-NL" smtClean="0"/>
              <a:pPr/>
              <a:t>2-11-2021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838BC-40F7-4504-960F-76638765AA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l.wikipedia.org/wiki/Distiksto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l.wikipedia.org/wiki/Koolstofdioxide" TargetMode="External"/><Relationship Id="rId5" Type="http://schemas.openxmlformats.org/officeDocument/2006/relationships/hyperlink" Target="https://nl.wikipedia.org/wiki/Argon" TargetMode="External"/><Relationship Id="rId4" Type="http://schemas.openxmlformats.org/officeDocument/2006/relationships/hyperlink" Target="https://nl.wikipedia.org/wiki/Dizuursto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/>
              <a:t>Atmosfeer</a:t>
            </a:r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Samenstelling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04664"/>
            <a:ext cx="3532305" cy="3649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Tabe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590204"/>
              </p:ext>
            </p:extLst>
          </p:nvPr>
        </p:nvGraphicFramePr>
        <p:xfrm>
          <a:off x="467544" y="4293096"/>
          <a:ext cx="8229600" cy="1847850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nl-NL"/>
                        <a:t>Droge atmosfeer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 dirty="0"/>
                        <a:t>N</a:t>
                      </a:r>
                      <a:r>
                        <a:rPr lang="nl-NL" baseline="-25000" dirty="0">
                          <a:effectLst/>
                        </a:rPr>
                        <a:t>2</a:t>
                      </a:r>
                      <a:r>
                        <a:rPr lang="nl-NL" dirty="0"/>
                        <a:t> </a:t>
                      </a:r>
                      <a:r>
                        <a:rPr lang="nl-NL" u="none" strike="noStrike" dirty="0">
                          <a:solidFill>
                            <a:srgbClr val="0645AD"/>
                          </a:solidFill>
                          <a:effectLst/>
                          <a:hlinkClick r:id="rId3" tooltip="Distikstof"/>
                        </a:rPr>
                        <a:t>Stikstof</a:t>
                      </a:r>
                      <a:endParaRPr lang="nl-NL" dirty="0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/>
                        <a:t>78,08%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/>
                        <a:t>O</a:t>
                      </a:r>
                      <a:r>
                        <a:rPr lang="nl-NL" baseline="-25000">
                          <a:effectLst/>
                        </a:rPr>
                        <a:t>2</a:t>
                      </a:r>
                      <a:r>
                        <a:rPr lang="nl-NL"/>
                        <a:t> </a:t>
                      </a:r>
                      <a:r>
                        <a:rPr lang="nl-NL" u="none" strike="noStrike">
                          <a:solidFill>
                            <a:srgbClr val="0645AD"/>
                          </a:solidFill>
                          <a:effectLst/>
                          <a:hlinkClick r:id="rId4" tooltip="Dizuurstof"/>
                        </a:rPr>
                        <a:t>Zuurstof</a:t>
                      </a:r>
                      <a:endParaRPr lang="nl-NL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/>
                        <a:t>20,95%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/>
                        <a:t>Ar </a:t>
                      </a:r>
                      <a:r>
                        <a:rPr lang="nl-NL" u="none" strike="noStrike">
                          <a:solidFill>
                            <a:srgbClr val="0645AD"/>
                          </a:solidFill>
                          <a:effectLst/>
                          <a:hlinkClick r:id="rId5" tooltip="Argon"/>
                        </a:rPr>
                        <a:t>Argon</a:t>
                      </a:r>
                      <a:endParaRPr lang="nl-NL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/>
                        <a:t>0,93%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nl-NL"/>
                        <a:t>CO</a:t>
                      </a:r>
                      <a:r>
                        <a:rPr lang="nl-NL" baseline="-25000">
                          <a:effectLst/>
                        </a:rPr>
                        <a:t>2</a:t>
                      </a:r>
                      <a:r>
                        <a:rPr lang="nl-NL"/>
                        <a:t> </a:t>
                      </a:r>
                      <a:r>
                        <a:rPr lang="nl-NL" u="none" strike="noStrike">
                          <a:solidFill>
                            <a:srgbClr val="0645AD"/>
                          </a:solidFill>
                          <a:effectLst/>
                          <a:hlinkClick r:id="rId6" tooltip="Koolstofdioxide"/>
                        </a:rPr>
                        <a:t>Koolstofdioxide</a:t>
                      </a:r>
                      <a:endParaRPr lang="nl-NL"/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0,038%</a:t>
                      </a:r>
                    </a:p>
                  </a:txBody>
                  <a:tcPr marL="47625" marR="47625" marT="47625" marB="47625"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341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massapercentages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4040188" cy="504056"/>
          </a:xfrm>
        </p:spPr>
        <p:txBody>
          <a:bodyPr>
            <a:normAutofit/>
          </a:bodyPr>
          <a:lstStyle/>
          <a:p>
            <a:r>
              <a:rPr lang="nl-NL" dirty="0"/>
              <a:t>Zo doe je dat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</p:spPr>
        <p:txBody>
          <a:bodyPr>
            <a:normAutofit/>
          </a:bodyPr>
          <a:lstStyle/>
          <a:p>
            <a:r>
              <a:rPr lang="nl-NL" sz="2200" dirty="0"/>
              <a:t>Hoeveel van de gevraagde stof bevat het mengsel</a:t>
            </a:r>
          </a:p>
          <a:p>
            <a:r>
              <a:rPr lang="nl-NL" sz="2200" dirty="0"/>
              <a:t>Wat is de massa van het mengsel</a:t>
            </a:r>
          </a:p>
          <a:p>
            <a:r>
              <a:rPr lang="nl-NL" sz="2200" dirty="0"/>
              <a:t>Bereken het massapercentage </a:t>
            </a:r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1152128"/>
          </a:xfrm>
        </p:spPr>
        <p:txBody>
          <a:bodyPr>
            <a:normAutofit fontScale="62500" lnSpcReduction="20000"/>
          </a:bodyPr>
          <a:lstStyle/>
          <a:p>
            <a:r>
              <a:rPr lang="nl-NL" dirty="0"/>
              <a:t>Voorbeeld</a:t>
            </a:r>
          </a:p>
          <a:p>
            <a:r>
              <a:rPr lang="nl-NL" dirty="0"/>
              <a:t>Bereken het massa percentage koper in een euromunt van 5 cent</a:t>
            </a:r>
          </a:p>
          <a:p>
            <a:r>
              <a:rPr lang="nl-NL" dirty="0"/>
              <a:t>Een euromunt weegt  3,95 g en bevat 0,20 gram koper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4645025" y="2636912"/>
            <a:ext cx="4041775" cy="3489250"/>
          </a:xfrm>
        </p:spPr>
        <p:txBody>
          <a:bodyPr>
            <a:normAutofit fontScale="55000" lnSpcReduction="20000"/>
          </a:bodyPr>
          <a:lstStyle/>
          <a:p>
            <a:r>
              <a:rPr lang="nl-NL" sz="4400" dirty="0"/>
              <a:t>Deel weegt  0,20 g</a:t>
            </a:r>
          </a:p>
          <a:p>
            <a:endParaRPr lang="nl-NL" sz="4400" dirty="0"/>
          </a:p>
          <a:p>
            <a:r>
              <a:rPr lang="nl-NL" sz="4400" dirty="0"/>
              <a:t>Geheel weegt 3,95 g</a:t>
            </a:r>
          </a:p>
          <a:p>
            <a:endParaRPr lang="nl-NL" sz="4400" dirty="0"/>
          </a:p>
          <a:p>
            <a:r>
              <a:rPr lang="nl-NL" sz="4400" dirty="0"/>
              <a:t>      </a:t>
            </a:r>
            <a:r>
              <a:rPr lang="nl-NL" sz="4400" dirty="0">
                <a:solidFill>
                  <a:schemeClr val="bg1"/>
                </a:solidFill>
              </a:rPr>
              <a:t>1</a:t>
            </a:r>
            <a:r>
              <a:rPr lang="nl-NL" sz="4400" dirty="0"/>
              <a:t> </a:t>
            </a:r>
          </a:p>
          <a:p>
            <a:endParaRPr lang="nl-NL" sz="3800" dirty="0"/>
          </a:p>
          <a:p>
            <a:endParaRPr lang="nl-NL" sz="2600" dirty="0"/>
          </a:p>
          <a:p>
            <a:endParaRPr lang="nl-NL" sz="2200" dirty="0"/>
          </a:p>
          <a:p>
            <a:endParaRPr lang="nl-NL" sz="2200" dirty="0"/>
          </a:p>
          <a:p>
            <a:endParaRPr lang="nl-NL" sz="2200" dirty="0"/>
          </a:p>
          <a:p>
            <a:endParaRPr lang="nl-NL" dirty="0"/>
          </a:p>
          <a:p>
            <a:pPr>
              <a:buNone/>
            </a:pPr>
            <a:r>
              <a:rPr lang="fr-FR" dirty="0"/>
              <a:t> </a:t>
            </a:r>
            <a:endParaRPr lang="nl-NL" dirty="0"/>
          </a:p>
          <a:p>
            <a:endParaRPr lang="nl-NL" dirty="0"/>
          </a:p>
        </p:txBody>
      </p:sp>
      <p:pic>
        <p:nvPicPr>
          <p:cNvPr id="10" name="Afbeelding 9" descr="percentag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4048" y="3933056"/>
            <a:ext cx="3602438" cy="743651"/>
          </a:xfrm>
          <a:prstGeom prst="rect">
            <a:avLst/>
          </a:prstGeom>
        </p:spPr>
      </p:pic>
      <p:pic>
        <p:nvPicPr>
          <p:cNvPr id="11" name="Afbeelding 10" descr="percentage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5085184"/>
            <a:ext cx="3803590" cy="7741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volumepercentages</a:t>
            </a:r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4040188" cy="504056"/>
          </a:xfrm>
        </p:spPr>
        <p:txBody>
          <a:bodyPr>
            <a:normAutofit/>
          </a:bodyPr>
          <a:lstStyle/>
          <a:p>
            <a:r>
              <a:rPr lang="nl-NL" dirty="0"/>
              <a:t>Zo doe je dat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200" dirty="0"/>
              <a:t>Hoeveel van de gevraagde stof bevat het mengsel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/>
              <a:t>Wat is de volume van het mengsel (gebruik zelfde eenheid als bij stap 1)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/>
              <a:t>Bereken het volumepercentage </a:t>
            </a:r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1152128"/>
          </a:xfrm>
        </p:spPr>
        <p:txBody>
          <a:bodyPr>
            <a:normAutofit fontScale="62500" lnSpcReduction="20000"/>
          </a:bodyPr>
          <a:lstStyle/>
          <a:p>
            <a:r>
              <a:rPr lang="nl-NL" dirty="0"/>
              <a:t>Voorbeeld</a:t>
            </a:r>
          </a:p>
          <a:p>
            <a:r>
              <a:rPr lang="nl-NL" dirty="0"/>
              <a:t>Bereken het volume percentage koolstofdioxide in de lucht.</a:t>
            </a:r>
          </a:p>
          <a:p>
            <a:r>
              <a:rPr lang="nl-NL" dirty="0"/>
              <a:t>In 1 liter lucht bevindt zich 0,37 ml koolstofdioxide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4283969" y="2636912"/>
            <a:ext cx="4402832" cy="3489250"/>
          </a:xfrm>
        </p:spPr>
        <p:txBody>
          <a:bodyPr>
            <a:normAutofit fontScale="70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3500" dirty="0"/>
              <a:t>Volume deel =0,37 ml </a:t>
            </a:r>
          </a:p>
          <a:p>
            <a:pPr marL="742950" indent="-742950">
              <a:buFont typeface="+mj-lt"/>
              <a:buAutoNum type="arabicPeriod"/>
            </a:pPr>
            <a:endParaRPr lang="nl-NL" sz="3500" dirty="0"/>
          </a:p>
          <a:p>
            <a:pPr marL="742950" indent="-742950">
              <a:buFont typeface="+mj-lt"/>
              <a:buAutoNum type="arabicPeriod"/>
            </a:pPr>
            <a:r>
              <a:rPr lang="nl-NL" sz="3500" dirty="0"/>
              <a:t>Volume geheel = 1000  ml</a:t>
            </a:r>
          </a:p>
          <a:p>
            <a:pPr marL="742950" indent="-742950">
              <a:buFont typeface="+mj-lt"/>
              <a:buAutoNum type="arabicPeriod"/>
            </a:pPr>
            <a:endParaRPr lang="nl-NL" sz="3500" dirty="0"/>
          </a:p>
          <a:p>
            <a:pPr marL="742950" indent="-742950">
              <a:buFont typeface="+mj-lt"/>
              <a:buAutoNum type="arabicPeriod"/>
            </a:pPr>
            <a:r>
              <a:rPr lang="nl-NL" sz="3500" dirty="0"/>
              <a:t>      </a:t>
            </a:r>
            <a:r>
              <a:rPr lang="nl-NL" sz="3500" dirty="0">
                <a:solidFill>
                  <a:schemeClr val="bg1"/>
                </a:solidFill>
              </a:rPr>
              <a:t>1</a:t>
            </a:r>
            <a:r>
              <a:rPr lang="nl-NL" sz="3500" dirty="0"/>
              <a:t> </a:t>
            </a:r>
          </a:p>
          <a:p>
            <a:endParaRPr lang="nl-NL" sz="2600" dirty="0"/>
          </a:p>
          <a:p>
            <a:endParaRPr lang="nl-NL" sz="2200" dirty="0"/>
          </a:p>
          <a:p>
            <a:endParaRPr lang="nl-NL" sz="2200" dirty="0"/>
          </a:p>
          <a:p>
            <a:endParaRPr lang="nl-NL" sz="2200" dirty="0"/>
          </a:p>
          <a:p>
            <a:endParaRPr lang="nl-NL" dirty="0"/>
          </a:p>
          <a:p>
            <a:pPr>
              <a:buNone/>
            </a:pPr>
            <a:r>
              <a:rPr lang="fr-FR" dirty="0"/>
              <a:t> </a:t>
            </a:r>
            <a:endParaRPr lang="nl-NL" dirty="0"/>
          </a:p>
          <a:p>
            <a:endParaRPr lang="nl-NL" dirty="0"/>
          </a:p>
        </p:txBody>
      </p:sp>
      <p:pic>
        <p:nvPicPr>
          <p:cNvPr id="10" name="Afbeelding 9" descr="volume percentage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4077072"/>
            <a:ext cx="3590247" cy="950897"/>
          </a:xfrm>
          <a:prstGeom prst="rect">
            <a:avLst/>
          </a:prstGeom>
        </p:spPr>
      </p:pic>
      <p:pic>
        <p:nvPicPr>
          <p:cNvPr id="11" name="Afbeelding 10" descr="volume percentage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5157192"/>
            <a:ext cx="3748730" cy="7070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Volume </a:t>
            </a:r>
            <a:r>
              <a:rPr lang="nl-NL" dirty="0" err="1"/>
              <a:t>ppm</a:t>
            </a:r>
            <a:endParaRPr lang="nl-NL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4040188" cy="504056"/>
          </a:xfrm>
        </p:spPr>
        <p:txBody>
          <a:bodyPr>
            <a:normAutofit/>
          </a:bodyPr>
          <a:lstStyle/>
          <a:p>
            <a:r>
              <a:rPr lang="nl-NL" dirty="0"/>
              <a:t>Zo doe je dat</a:t>
            </a:r>
          </a:p>
        </p:txBody>
      </p:sp>
      <p:sp>
        <p:nvSpPr>
          <p:cNvPr id="7" name="Tijdelijke aanduiding voor inhoud 6"/>
          <p:cNvSpPr>
            <a:spLocks noGrp="1"/>
          </p:cNvSpPr>
          <p:nvPr>
            <p:ph sz="half" idx="2"/>
          </p:nvPr>
        </p:nvSpPr>
        <p:spPr>
          <a:xfrm>
            <a:off x="457200" y="2564903"/>
            <a:ext cx="4040188" cy="356125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200" dirty="0"/>
              <a:t>Hoeveel van de gevraagde stof bevat het mengsel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/>
              <a:t>Wat is de volume van het mengsel (gebruik zelfde eenheid als bij stap 1)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200" dirty="0"/>
              <a:t>Bereken het volume </a:t>
            </a:r>
            <a:r>
              <a:rPr lang="nl-NL" sz="2200" dirty="0" err="1"/>
              <a:t>ppm</a:t>
            </a:r>
            <a:endParaRPr lang="nl-NL" sz="2200" dirty="0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3"/>
          </p:nvPr>
        </p:nvSpPr>
        <p:spPr>
          <a:xfrm>
            <a:off x="4645025" y="1268760"/>
            <a:ext cx="4041775" cy="1152128"/>
          </a:xfrm>
        </p:spPr>
        <p:txBody>
          <a:bodyPr>
            <a:normAutofit fontScale="62500" lnSpcReduction="20000"/>
          </a:bodyPr>
          <a:lstStyle/>
          <a:p>
            <a:r>
              <a:rPr lang="nl-NL" dirty="0"/>
              <a:t>Voorbeeld</a:t>
            </a:r>
          </a:p>
          <a:p>
            <a:r>
              <a:rPr lang="nl-NL" dirty="0"/>
              <a:t>Bereken het volume percentage koolstofdioxide in de lucht.</a:t>
            </a:r>
          </a:p>
          <a:p>
            <a:r>
              <a:rPr lang="nl-NL" dirty="0"/>
              <a:t>In 1 liter lucht bevindt zich 0,37 ml koolstofdioxide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4"/>
          </p:nvPr>
        </p:nvSpPr>
        <p:spPr>
          <a:xfrm>
            <a:off x="4283969" y="2708920"/>
            <a:ext cx="4402832" cy="3417242"/>
          </a:xfrm>
        </p:spPr>
        <p:txBody>
          <a:bodyPr>
            <a:normAutofit fontScale="5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nl-NL" sz="4000" dirty="0"/>
              <a:t>Volume deel =0,37 ml </a:t>
            </a:r>
          </a:p>
          <a:p>
            <a:pPr marL="742950" indent="-742950">
              <a:buFont typeface="+mj-lt"/>
              <a:buAutoNum type="arabicPeriod"/>
            </a:pPr>
            <a:endParaRPr lang="nl-NL" sz="4000" dirty="0"/>
          </a:p>
          <a:p>
            <a:pPr marL="742950" indent="-742950">
              <a:buFont typeface="+mj-lt"/>
              <a:buAutoNum type="arabicPeriod"/>
            </a:pPr>
            <a:r>
              <a:rPr lang="nl-NL" sz="4000" dirty="0"/>
              <a:t>Volume geheel = 1000  ml</a:t>
            </a:r>
          </a:p>
          <a:p>
            <a:pPr marL="742950" indent="-742950">
              <a:buFont typeface="+mj-lt"/>
              <a:buAutoNum type="arabicPeriod"/>
            </a:pPr>
            <a:endParaRPr lang="nl-NL" sz="4000" dirty="0"/>
          </a:p>
          <a:p>
            <a:pPr marL="742950" indent="-742950">
              <a:buFont typeface="+mj-lt"/>
              <a:buAutoNum type="arabicPeriod"/>
            </a:pPr>
            <a:endParaRPr lang="nl-NL" sz="4000" dirty="0"/>
          </a:p>
          <a:p>
            <a:pPr marL="742950" indent="-742950">
              <a:buFont typeface="+mj-lt"/>
              <a:buAutoNum type="arabicPeriod"/>
            </a:pPr>
            <a:r>
              <a:rPr lang="nl-NL" sz="4000" dirty="0"/>
              <a:t>      </a:t>
            </a:r>
            <a:r>
              <a:rPr lang="nl-NL" sz="4000" dirty="0">
                <a:solidFill>
                  <a:schemeClr val="bg1"/>
                </a:solidFill>
              </a:rPr>
              <a:t>1</a:t>
            </a:r>
            <a:r>
              <a:rPr lang="nl-NL" sz="4000" dirty="0"/>
              <a:t> </a:t>
            </a:r>
          </a:p>
          <a:p>
            <a:endParaRPr lang="nl-NL" sz="3800" dirty="0"/>
          </a:p>
          <a:p>
            <a:endParaRPr lang="nl-NL" sz="2200" dirty="0"/>
          </a:p>
          <a:p>
            <a:endParaRPr lang="nl-NL" sz="2200" dirty="0"/>
          </a:p>
          <a:p>
            <a:endParaRPr lang="nl-NL" sz="2200" dirty="0"/>
          </a:p>
          <a:p>
            <a:endParaRPr lang="nl-NL" dirty="0"/>
          </a:p>
          <a:p>
            <a:pPr>
              <a:buNone/>
            </a:pPr>
            <a:r>
              <a:rPr lang="fr-FR" dirty="0"/>
              <a:t> </a:t>
            </a:r>
            <a:endParaRPr lang="nl-NL" dirty="0"/>
          </a:p>
          <a:p>
            <a:endParaRPr lang="nl-NL" dirty="0"/>
          </a:p>
        </p:txBody>
      </p:sp>
      <p:pic>
        <p:nvPicPr>
          <p:cNvPr id="10" name="Afbeelding 9" descr="volume ppm 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4149080"/>
            <a:ext cx="3754826" cy="731460"/>
          </a:xfrm>
          <a:prstGeom prst="rect">
            <a:avLst/>
          </a:prstGeom>
        </p:spPr>
      </p:pic>
      <p:pic>
        <p:nvPicPr>
          <p:cNvPr id="11" name="Afbeelding 10" descr="volume ppm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5157192"/>
            <a:ext cx="3980439" cy="7200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Rekenen met verhoudingsschema</a:t>
            </a:r>
          </a:p>
        </p:txBody>
      </p:sp>
      <p:graphicFrame>
        <p:nvGraphicFramePr>
          <p:cNvPr id="7" name="Tabel 6"/>
          <p:cNvGraphicFramePr>
            <a:graphicFrameLocks noGrp="1"/>
          </p:cNvGraphicFramePr>
          <p:nvPr/>
        </p:nvGraphicFramePr>
        <p:xfrm>
          <a:off x="1043608" y="3140968"/>
          <a:ext cx="3456384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deel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dirty="0"/>
                        <a:t>geheel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Massa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percentage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Tekstvak 10"/>
          <p:cNvSpPr txBox="1"/>
          <p:nvPr/>
        </p:nvSpPr>
        <p:spPr>
          <a:xfrm>
            <a:off x="2627784" y="3491716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0,20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3707904" y="350100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3,95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2771800" y="38610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?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3779912" y="386104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100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827584" y="1700808"/>
            <a:ext cx="5256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Voorbeeld</a:t>
            </a:r>
          </a:p>
          <a:p>
            <a:r>
              <a:rPr lang="nl-NL" dirty="0"/>
              <a:t>Bereken het massa percentage koper in een euromunt van 5 cent</a:t>
            </a:r>
          </a:p>
          <a:p>
            <a:r>
              <a:rPr lang="nl-NL" dirty="0"/>
              <a:t>Een euromunt weegt  3,95 g en bevat 0,20 gram koper</a:t>
            </a:r>
          </a:p>
        </p:txBody>
      </p:sp>
      <p:pic>
        <p:nvPicPr>
          <p:cNvPr id="10" name="Afbeelding 9" descr="percentage verhoudingsschem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4581128"/>
            <a:ext cx="3888927" cy="8655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ijdelijke aanduiding voor inhoud 1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05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Symbool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naam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betekenis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formule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percentage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op 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1 % = 1/100 = 10</a:t>
                      </a:r>
                      <a:r>
                        <a:rPr lang="nl-NL" baseline="30000" dirty="0"/>
                        <a:t>-2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promilage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op 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1 ‰</a:t>
                      </a:r>
                      <a:r>
                        <a:rPr lang="nl-NL" baseline="0" dirty="0"/>
                        <a:t> = 1/1000 = 10</a:t>
                      </a:r>
                      <a:r>
                        <a:rPr lang="nl-NL" baseline="30000" dirty="0"/>
                        <a:t>-3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ppm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parts</a:t>
                      </a:r>
                      <a:r>
                        <a:rPr lang="nl-NL" dirty="0"/>
                        <a:t> per </a:t>
                      </a:r>
                      <a:r>
                        <a:rPr lang="nl-NL" dirty="0" err="1"/>
                        <a:t>million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op miljoen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1ppm = 1/</a:t>
                      </a:r>
                      <a:r>
                        <a:rPr lang="nl-NL" baseline="0" dirty="0"/>
                        <a:t>10</a:t>
                      </a:r>
                      <a:r>
                        <a:rPr lang="nl-NL" baseline="30000" dirty="0"/>
                        <a:t>6</a:t>
                      </a:r>
                      <a:r>
                        <a:rPr lang="nl-NL" baseline="0" dirty="0"/>
                        <a:t> = 10</a:t>
                      </a:r>
                      <a:r>
                        <a:rPr lang="nl-NL" baseline="30000" dirty="0"/>
                        <a:t>-6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err="1"/>
                        <a:t>ppb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/>
                        <a:t>parts</a:t>
                      </a:r>
                      <a:r>
                        <a:rPr lang="nl-NL" dirty="0"/>
                        <a:t> per </a:t>
                      </a:r>
                      <a:r>
                        <a:rPr lang="nl-NL" dirty="0" err="1"/>
                        <a:t>billion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 op miljard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1ppb = 1/</a:t>
                      </a:r>
                      <a:r>
                        <a:rPr lang="nl-NL" baseline="0" dirty="0"/>
                        <a:t>10</a:t>
                      </a:r>
                      <a:r>
                        <a:rPr lang="nl-NL" baseline="30000" dirty="0"/>
                        <a:t>9  </a:t>
                      </a:r>
                      <a:r>
                        <a:rPr lang="nl-NL" baseline="0" dirty="0"/>
                        <a:t>=10</a:t>
                      </a:r>
                      <a:r>
                        <a:rPr lang="nl-NL" baseline="30000" dirty="0"/>
                        <a:t>-9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5" name="Afbeelding 14" descr="ppb schem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3861048"/>
            <a:ext cx="1084998" cy="621741"/>
          </a:xfrm>
          <a:prstGeom prst="rect">
            <a:avLst/>
          </a:prstGeom>
        </p:spPr>
      </p:pic>
      <p:pic>
        <p:nvPicPr>
          <p:cNvPr id="14" name="Afbeelding 13" descr="ppm schem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3284984"/>
            <a:ext cx="1072807" cy="518117"/>
          </a:xfrm>
          <a:prstGeom prst="rect">
            <a:avLst/>
          </a:prstGeom>
        </p:spPr>
      </p:pic>
      <p:pic>
        <p:nvPicPr>
          <p:cNvPr id="13" name="Afbeelding 12" descr="promilage schem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04248" y="2636912"/>
            <a:ext cx="1048425" cy="49373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Alles op een rij</a:t>
            </a:r>
          </a:p>
        </p:txBody>
      </p:sp>
      <p:sp>
        <p:nvSpPr>
          <p:cNvPr id="8" name="Rechthoek 7"/>
          <p:cNvSpPr/>
          <p:nvPr/>
        </p:nvSpPr>
        <p:spPr>
          <a:xfrm>
            <a:off x="467544" y="2636912"/>
            <a:ext cx="820891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/>
          <p:cNvSpPr/>
          <p:nvPr/>
        </p:nvSpPr>
        <p:spPr>
          <a:xfrm>
            <a:off x="467544" y="3284984"/>
            <a:ext cx="820891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/>
          <p:cNvSpPr/>
          <p:nvPr/>
        </p:nvSpPr>
        <p:spPr>
          <a:xfrm>
            <a:off x="467544" y="3861048"/>
            <a:ext cx="820891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percentage schem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04248" y="1988840"/>
            <a:ext cx="1097189" cy="524213"/>
          </a:xfrm>
          <a:prstGeom prst="rect">
            <a:avLst/>
          </a:prstGeom>
        </p:spPr>
      </p:pic>
      <p:sp>
        <p:nvSpPr>
          <p:cNvPr id="16" name="Rechthoek 15"/>
          <p:cNvSpPr/>
          <p:nvPr/>
        </p:nvSpPr>
        <p:spPr>
          <a:xfrm>
            <a:off x="467544" y="1988840"/>
            <a:ext cx="8208912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6" grpId="0" animBg="1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297</Words>
  <Application>Microsoft Office PowerPoint</Application>
  <PresentationFormat>Diavoorstelling (4:3)</PresentationFormat>
  <Paragraphs>103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Office-thema</vt:lpstr>
      <vt:lpstr>Atmosfeer</vt:lpstr>
      <vt:lpstr>massapercentages</vt:lpstr>
      <vt:lpstr>volumepercentages</vt:lpstr>
      <vt:lpstr>Volume ppm</vt:lpstr>
      <vt:lpstr>Rekenen met verhoudingsschema</vt:lpstr>
      <vt:lpstr>Alles op een rij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percentages</dc:title>
  <dc:creator>Nelly Andela</dc:creator>
  <cp:lastModifiedBy>Gebruiker</cp:lastModifiedBy>
  <cp:revision>20</cp:revision>
  <dcterms:created xsi:type="dcterms:W3CDTF">2015-10-27T10:13:32Z</dcterms:created>
  <dcterms:modified xsi:type="dcterms:W3CDTF">2021-11-02T13:25:17Z</dcterms:modified>
</cp:coreProperties>
</file>