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1" r:id="rId5"/>
    <p:sldId id="263" r:id="rId6"/>
    <p:sldId id="260" r:id="rId7"/>
    <p:sldId id="262" r:id="rId8"/>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9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3A4A1661-2ACF-4B25-95D6-22337E337C92}" type="datetimeFigureOut">
              <a:rPr lang="nl-NL" smtClean="0"/>
              <a:pPr/>
              <a:t>7-11-2018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BFAA9D3-9305-41D4-90E4-CF566D8D2FA1}"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A4A1661-2ACF-4B25-95D6-22337E337C92}" type="datetimeFigureOut">
              <a:rPr lang="nl-NL" smtClean="0"/>
              <a:pPr/>
              <a:t>7-11-2018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BFAA9D3-9305-41D4-90E4-CF566D8D2FA1}"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A4A1661-2ACF-4B25-95D6-22337E337C92}" type="datetimeFigureOut">
              <a:rPr lang="nl-NL" smtClean="0"/>
              <a:pPr/>
              <a:t>7-11-2018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BFAA9D3-9305-41D4-90E4-CF566D8D2FA1}"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3A4A1661-2ACF-4B25-95D6-22337E337C92}" type="datetimeFigureOut">
              <a:rPr lang="nl-NL" smtClean="0"/>
              <a:pPr/>
              <a:t>7-11-2018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BFAA9D3-9305-41D4-90E4-CF566D8D2FA1}"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3A4A1661-2ACF-4B25-95D6-22337E337C92}" type="datetimeFigureOut">
              <a:rPr lang="nl-NL" smtClean="0"/>
              <a:pPr/>
              <a:t>7-11-2018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ABFAA9D3-9305-41D4-90E4-CF566D8D2FA1}"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3A4A1661-2ACF-4B25-95D6-22337E337C92}" type="datetimeFigureOut">
              <a:rPr lang="nl-NL" smtClean="0"/>
              <a:pPr/>
              <a:t>7-11-2018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BFAA9D3-9305-41D4-90E4-CF566D8D2FA1}"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3A4A1661-2ACF-4B25-95D6-22337E337C92}" type="datetimeFigureOut">
              <a:rPr lang="nl-NL" smtClean="0"/>
              <a:pPr/>
              <a:t>7-11-2018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ABFAA9D3-9305-41D4-90E4-CF566D8D2FA1}"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3A4A1661-2ACF-4B25-95D6-22337E337C92}" type="datetimeFigureOut">
              <a:rPr lang="nl-NL" smtClean="0"/>
              <a:pPr/>
              <a:t>7-11-2018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ABFAA9D3-9305-41D4-90E4-CF566D8D2FA1}"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3A4A1661-2ACF-4B25-95D6-22337E337C92}" type="datetimeFigureOut">
              <a:rPr lang="nl-NL" smtClean="0"/>
              <a:pPr/>
              <a:t>7-11-2018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ABFAA9D3-9305-41D4-90E4-CF566D8D2FA1}"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A4A1661-2ACF-4B25-95D6-22337E337C92}" type="datetimeFigureOut">
              <a:rPr lang="nl-NL" smtClean="0"/>
              <a:pPr/>
              <a:t>7-11-2018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BFAA9D3-9305-41D4-90E4-CF566D8D2FA1}"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3A4A1661-2ACF-4B25-95D6-22337E337C92}" type="datetimeFigureOut">
              <a:rPr lang="nl-NL" smtClean="0"/>
              <a:pPr/>
              <a:t>7-11-2018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ABFAA9D3-9305-41D4-90E4-CF566D8D2FA1}"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4A1661-2ACF-4B25-95D6-22337E337C92}" type="datetimeFigureOut">
              <a:rPr lang="nl-NL" smtClean="0"/>
              <a:pPr/>
              <a:t>7-11-2018</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FAA9D3-9305-41D4-90E4-CF566D8D2FA1}"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5.xml"/><Relationship Id="rId5" Type="http://schemas.openxmlformats.org/officeDocument/2006/relationships/image" Target="../media/image17.png"/><Relationship Id="rId4" Type="http://schemas.openxmlformats.org/officeDocument/2006/relationships/image" Target="../media/image16.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778098"/>
          </a:xfrm>
        </p:spPr>
        <p:txBody>
          <a:bodyPr/>
          <a:lstStyle/>
          <a:p>
            <a:r>
              <a:rPr lang="nl-NL" dirty="0" smtClean="0"/>
              <a:t>Koolwaterstoffen</a:t>
            </a:r>
            <a:endParaRPr lang="nl-NL" dirty="0"/>
          </a:p>
        </p:txBody>
      </p:sp>
      <p:sp>
        <p:nvSpPr>
          <p:cNvPr id="3" name="Tijdelijke aanduiding voor inhoud 2"/>
          <p:cNvSpPr>
            <a:spLocks noGrp="1"/>
          </p:cNvSpPr>
          <p:nvPr>
            <p:ph idx="1"/>
          </p:nvPr>
        </p:nvSpPr>
        <p:spPr>
          <a:xfrm>
            <a:off x="457200" y="1052736"/>
            <a:ext cx="8229600" cy="5073427"/>
          </a:xfrm>
        </p:spPr>
        <p:txBody>
          <a:bodyPr/>
          <a:lstStyle/>
          <a:p>
            <a:r>
              <a:rPr lang="nl-NL" dirty="0" err="1" smtClean="0"/>
              <a:t>Alkenen</a:t>
            </a:r>
            <a:endParaRPr lang="nl-NL" sz="2800" dirty="0" smtClean="0"/>
          </a:p>
          <a:p>
            <a:pPr lvl="1"/>
            <a:r>
              <a:rPr lang="nl-NL" dirty="0" smtClean="0"/>
              <a:t>Algemene formule  C</a:t>
            </a:r>
            <a:r>
              <a:rPr lang="nl-NL" baseline="-25000" dirty="0" smtClean="0"/>
              <a:t>n</a:t>
            </a:r>
            <a:r>
              <a:rPr lang="nl-NL" dirty="0" smtClean="0"/>
              <a:t>H</a:t>
            </a:r>
            <a:r>
              <a:rPr lang="nl-NL" baseline="-25000" dirty="0" smtClean="0"/>
              <a:t>2n</a:t>
            </a:r>
            <a:endParaRPr lang="nl-NL" dirty="0"/>
          </a:p>
          <a:p>
            <a:pPr lvl="1">
              <a:buNone/>
            </a:pPr>
            <a:r>
              <a:rPr lang="nl-NL" sz="2000" dirty="0" smtClean="0"/>
              <a:t>		</a:t>
            </a:r>
            <a:r>
              <a:rPr lang="nl-NL" sz="2400" dirty="0" smtClean="0"/>
              <a:t>Uitgang  stam een</a:t>
            </a:r>
          </a:p>
          <a:p>
            <a:pPr lvl="3"/>
            <a:r>
              <a:rPr lang="nl-NL" dirty="0"/>
              <a:t>e</a:t>
            </a:r>
            <a:r>
              <a:rPr lang="nl-NL" dirty="0" smtClean="0"/>
              <a:t>theen</a:t>
            </a:r>
          </a:p>
          <a:p>
            <a:pPr lvl="2">
              <a:buNone/>
            </a:pPr>
            <a:r>
              <a:rPr lang="nl-NL" dirty="0" smtClean="0"/>
              <a:t>	</a:t>
            </a:r>
          </a:p>
          <a:p>
            <a:pPr lvl="3"/>
            <a:r>
              <a:rPr lang="nl-NL" dirty="0"/>
              <a:t>p</a:t>
            </a:r>
            <a:r>
              <a:rPr lang="nl-NL" dirty="0" smtClean="0"/>
              <a:t>ropeen</a:t>
            </a:r>
          </a:p>
          <a:p>
            <a:pPr lvl="2">
              <a:buNone/>
            </a:pPr>
            <a:endParaRPr lang="nl-NL" dirty="0" smtClean="0"/>
          </a:p>
          <a:p>
            <a:pPr lvl="3"/>
            <a:r>
              <a:rPr lang="nl-NL" dirty="0" err="1"/>
              <a:t>b</a:t>
            </a:r>
            <a:r>
              <a:rPr lang="nl-NL" dirty="0" err="1" smtClean="0"/>
              <a:t>uteen</a:t>
            </a:r>
            <a:endParaRPr lang="nl-NL" dirty="0" smtClean="0"/>
          </a:p>
          <a:p>
            <a:pPr lvl="3"/>
            <a:endParaRPr lang="nl-NL" dirty="0"/>
          </a:p>
          <a:p>
            <a:pPr lvl="2">
              <a:buNone/>
            </a:pPr>
            <a:endParaRPr lang="nl-NL" dirty="0"/>
          </a:p>
        </p:txBody>
      </p:sp>
      <p:sp>
        <p:nvSpPr>
          <p:cNvPr id="10" name="Tekstvak 9"/>
          <p:cNvSpPr txBox="1"/>
          <p:nvPr/>
        </p:nvSpPr>
        <p:spPr>
          <a:xfrm>
            <a:off x="3131840" y="1124744"/>
            <a:ext cx="4176464" cy="461665"/>
          </a:xfrm>
          <a:prstGeom prst="rect">
            <a:avLst/>
          </a:prstGeom>
          <a:noFill/>
        </p:spPr>
        <p:txBody>
          <a:bodyPr wrap="square" rtlCol="0">
            <a:spAutoFit/>
          </a:bodyPr>
          <a:lstStyle/>
          <a:p>
            <a:r>
              <a:rPr lang="nl-NL" sz="2400" dirty="0" smtClean="0"/>
              <a:t>stof met dubbele binding</a:t>
            </a:r>
            <a:endParaRPr lang="nl-NL" sz="2400" dirty="0"/>
          </a:p>
        </p:txBody>
      </p:sp>
      <p:sp>
        <p:nvSpPr>
          <p:cNvPr id="12" name="Tekstvak 11"/>
          <p:cNvSpPr txBox="1"/>
          <p:nvPr/>
        </p:nvSpPr>
        <p:spPr>
          <a:xfrm>
            <a:off x="2483768" y="6021288"/>
            <a:ext cx="1800200" cy="461665"/>
          </a:xfrm>
          <a:prstGeom prst="rect">
            <a:avLst/>
          </a:prstGeom>
          <a:noFill/>
        </p:spPr>
        <p:txBody>
          <a:bodyPr wrap="square" rtlCol="0">
            <a:spAutoFit/>
          </a:bodyPr>
          <a:lstStyle/>
          <a:p>
            <a:pPr marL="0" lvl="3"/>
            <a:r>
              <a:rPr lang="nl-NL" sz="2400" dirty="0" smtClean="0"/>
              <a:t>1 </a:t>
            </a:r>
            <a:r>
              <a:rPr lang="nl-NL" sz="2400" dirty="0" err="1" smtClean="0"/>
              <a:t>buteen</a:t>
            </a:r>
            <a:endParaRPr lang="nl-NL" sz="2400" dirty="0" smtClean="0"/>
          </a:p>
        </p:txBody>
      </p:sp>
      <p:sp>
        <p:nvSpPr>
          <p:cNvPr id="13" name="Tekstvak 12"/>
          <p:cNvSpPr txBox="1"/>
          <p:nvPr/>
        </p:nvSpPr>
        <p:spPr>
          <a:xfrm>
            <a:off x="5364088" y="6021288"/>
            <a:ext cx="1800200" cy="461665"/>
          </a:xfrm>
          <a:prstGeom prst="rect">
            <a:avLst/>
          </a:prstGeom>
          <a:noFill/>
        </p:spPr>
        <p:txBody>
          <a:bodyPr wrap="square" rtlCol="0">
            <a:spAutoFit/>
          </a:bodyPr>
          <a:lstStyle/>
          <a:p>
            <a:pPr marL="0" lvl="3"/>
            <a:r>
              <a:rPr lang="nl-NL" dirty="0"/>
              <a:t>2</a:t>
            </a:r>
            <a:r>
              <a:rPr lang="nl-NL" dirty="0" smtClean="0"/>
              <a:t> </a:t>
            </a:r>
            <a:r>
              <a:rPr lang="nl-NL" sz="2400" dirty="0" err="1" smtClean="0"/>
              <a:t>buteen</a:t>
            </a:r>
            <a:endParaRPr lang="nl-NL" sz="2400" dirty="0" smtClean="0"/>
          </a:p>
        </p:txBody>
      </p:sp>
      <p:pic>
        <p:nvPicPr>
          <p:cNvPr id="11" name="Afbeelding 10" descr="etheen.png"/>
          <p:cNvPicPr>
            <a:picLocks noChangeAspect="1"/>
          </p:cNvPicPr>
          <p:nvPr/>
        </p:nvPicPr>
        <p:blipFill>
          <a:blip r:embed="rId2" cstate="print"/>
          <a:stretch>
            <a:fillRect/>
          </a:stretch>
        </p:blipFill>
        <p:spPr>
          <a:xfrm>
            <a:off x="4499992" y="2492896"/>
            <a:ext cx="1334914" cy="585168"/>
          </a:xfrm>
          <a:prstGeom prst="rect">
            <a:avLst/>
          </a:prstGeom>
        </p:spPr>
      </p:pic>
      <p:pic>
        <p:nvPicPr>
          <p:cNvPr id="14" name="Afbeelding 13" descr="propeen.png"/>
          <p:cNvPicPr>
            <a:picLocks noChangeAspect="1"/>
          </p:cNvPicPr>
          <p:nvPr/>
        </p:nvPicPr>
        <p:blipFill>
          <a:blip r:embed="rId3" cstate="print"/>
          <a:stretch>
            <a:fillRect/>
          </a:stretch>
        </p:blipFill>
        <p:spPr>
          <a:xfrm>
            <a:off x="4427984" y="3284984"/>
            <a:ext cx="1590925" cy="896038"/>
          </a:xfrm>
          <a:prstGeom prst="rect">
            <a:avLst/>
          </a:prstGeom>
        </p:spPr>
      </p:pic>
      <p:pic>
        <p:nvPicPr>
          <p:cNvPr id="15" name="Afbeelding 14" descr="1 buteen.png"/>
          <p:cNvPicPr>
            <a:picLocks noChangeAspect="1"/>
          </p:cNvPicPr>
          <p:nvPr/>
        </p:nvPicPr>
        <p:blipFill>
          <a:blip r:embed="rId4" cstate="print"/>
          <a:stretch>
            <a:fillRect/>
          </a:stretch>
        </p:blipFill>
        <p:spPr>
          <a:xfrm>
            <a:off x="2411760" y="5013176"/>
            <a:ext cx="1938368" cy="896038"/>
          </a:xfrm>
          <a:prstGeom prst="rect">
            <a:avLst/>
          </a:prstGeom>
        </p:spPr>
      </p:pic>
      <p:pic>
        <p:nvPicPr>
          <p:cNvPr id="16" name="Afbeelding 15" descr="2 buteen.png"/>
          <p:cNvPicPr>
            <a:picLocks noChangeAspect="1"/>
          </p:cNvPicPr>
          <p:nvPr/>
        </p:nvPicPr>
        <p:blipFill>
          <a:blip r:embed="rId5" cstate="print"/>
          <a:stretch>
            <a:fillRect/>
          </a:stretch>
        </p:blipFill>
        <p:spPr>
          <a:xfrm>
            <a:off x="5076056" y="5085184"/>
            <a:ext cx="1938368" cy="908229"/>
          </a:xfrm>
          <a:prstGeom prst="rect">
            <a:avLst/>
          </a:prstGeom>
        </p:spPr>
      </p:pic>
      <p:sp>
        <p:nvSpPr>
          <p:cNvPr id="17" name="Tekstvak 16"/>
          <p:cNvSpPr txBox="1"/>
          <p:nvPr/>
        </p:nvSpPr>
        <p:spPr>
          <a:xfrm>
            <a:off x="2771800" y="4509120"/>
            <a:ext cx="2952328" cy="369332"/>
          </a:xfrm>
          <a:prstGeom prst="rect">
            <a:avLst/>
          </a:prstGeom>
          <a:noFill/>
        </p:spPr>
        <p:txBody>
          <a:bodyPr wrap="square" rtlCol="0">
            <a:spAutoFit/>
          </a:bodyPr>
          <a:lstStyle/>
          <a:p>
            <a:r>
              <a:rPr lang="nl-NL" dirty="0" smtClean="0"/>
              <a:t>2 mogelijkheden</a:t>
            </a: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2" grpId="0"/>
      <p:bldP spid="13"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850106"/>
          </a:xfrm>
        </p:spPr>
        <p:txBody>
          <a:bodyPr/>
          <a:lstStyle/>
          <a:p>
            <a:r>
              <a:rPr lang="nl-NL" dirty="0" smtClean="0"/>
              <a:t>Koolwaterstoffen</a:t>
            </a:r>
            <a:endParaRPr lang="nl-NL" dirty="0"/>
          </a:p>
        </p:txBody>
      </p:sp>
      <p:sp>
        <p:nvSpPr>
          <p:cNvPr id="3" name="Tijdelijke aanduiding voor inhoud 2"/>
          <p:cNvSpPr>
            <a:spLocks noGrp="1"/>
          </p:cNvSpPr>
          <p:nvPr>
            <p:ph idx="1"/>
          </p:nvPr>
        </p:nvSpPr>
        <p:spPr>
          <a:xfrm>
            <a:off x="457200" y="1340768"/>
            <a:ext cx="8229600" cy="4785395"/>
          </a:xfrm>
        </p:spPr>
        <p:txBody>
          <a:bodyPr/>
          <a:lstStyle/>
          <a:p>
            <a:r>
              <a:rPr lang="nl-NL" dirty="0" err="1" smtClean="0"/>
              <a:t>Cycloalkanen</a:t>
            </a:r>
            <a:endParaRPr lang="nl-NL" dirty="0" smtClean="0"/>
          </a:p>
          <a:p>
            <a:pPr lvl="1"/>
            <a:r>
              <a:rPr lang="nl-NL" dirty="0" smtClean="0"/>
              <a:t>Algemene formule  C</a:t>
            </a:r>
            <a:r>
              <a:rPr lang="nl-NL" baseline="-25000" dirty="0" smtClean="0"/>
              <a:t>n</a:t>
            </a:r>
            <a:r>
              <a:rPr lang="nl-NL" dirty="0" smtClean="0"/>
              <a:t>H</a:t>
            </a:r>
            <a:r>
              <a:rPr lang="nl-NL" baseline="-25000" dirty="0" smtClean="0"/>
              <a:t>2n</a:t>
            </a:r>
            <a:endParaRPr lang="nl-NL" dirty="0" smtClean="0"/>
          </a:p>
          <a:p>
            <a:pPr lvl="2"/>
            <a:r>
              <a:rPr lang="nl-NL" dirty="0" err="1"/>
              <a:t>c</a:t>
            </a:r>
            <a:r>
              <a:rPr lang="nl-NL" dirty="0" err="1" smtClean="0"/>
              <a:t>yclo</a:t>
            </a:r>
            <a:r>
              <a:rPr lang="nl-NL" dirty="0" smtClean="0"/>
              <a:t> voor stam</a:t>
            </a:r>
          </a:p>
          <a:p>
            <a:pPr lvl="3"/>
            <a:r>
              <a:rPr lang="nl-NL" dirty="0" err="1" smtClean="0"/>
              <a:t>cyclopropaan</a:t>
            </a:r>
            <a:endParaRPr lang="nl-NL" dirty="0" smtClean="0"/>
          </a:p>
          <a:p>
            <a:pPr lvl="2">
              <a:buNone/>
            </a:pPr>
            <a:endParaRPr lang="nl-NL" dirty="0" smtClean="0"/>
          </a:p>
          <a:p>
            <a:pPr lvl="2">
              <a:buNone/>
            </a:pPr>
            <a:endParaRPr lang="nl-NL" dirty="0"/>
          </a:p>
          <a:p>
            <a:pPr lvl="2">
              <a:buNone/>
            </a:pPr>
            <a:r>
              <a:rPr lang="nl-NL" dirty="0" smtClean="0"/>
              <a:t>	</a:t>
            </a:r>
          </a:p>
          <a:p>
            <a:pPr lvl="3"/>
            <a:r>
              <a:rPr lang="nl-NL" dirty="0" err="1" smtClean="0"/>
              <a:t>Cyclobutaan</a:t>
            </a:r>
            <a:endParaRPr lang="nl-NL" dirty="0" smtClean="0"/>
          </a:p>
          <a:p>
            <a:pPr lvl="2"/>
            <a:endParaRPr lang="nl-NL" dirty="0"/>
          </a:p>
        </p:txBody>
      </p:sp>
      <p:sp>
        <p:nvSpPr>
          <p:cNvPr id="11" name="Tekstvak 10"/>
          <p:cNvSpPr txBox="1"/>
          <p:nvPr/>
        </p:nvSpPr>
        <p:spPr>
          <a:xfrm>
            <a:off x="3635896" y="1484784"/>
            <a:ext cx="3384376" cy="369332"/>
          </a:xfrm>
          <a:prstGeom prst="rect">
            <a:avLst/>
          </a:prstGeom>
          <a:noFill/>
        </p:spPr>
        <p:txBody>
          <a:bodyPr wrap="square" rtlCol="0">
            <a:spAutoFit/>
          </a:bodyPr>
          <a:lstStyle/>
          <a:p>
            <a:r>
              <a:rPr lang="nl-NL" dirty="0" smtClean="0"/>
              <a:t>molecuul met ringstructuur</a:t>
            </a:r>
            <a:endParaRPr lang="nl-NL" dirty="0"/>
          </a:p>
        </p:txBody>
      </p:sp>
      <p:pic>
        <p:nvPicPr>
          <p:cNvPr id="7" name="Afbeelding 6" descr="cyclopropeen.png"/>
          <p:cNvPicPr>
            <a:picLocks noChangeAspect="1"/>
          </p:cNvPicPr>
          <p:nvPr/>
        </p:nvPicPr>
        <p:blipFill>
          <a:blip r:embed="rId2" cstate="print"/>
          <a:stretch>
            <a:fillRect/>
          </a:stretch>
        </p:blipFill>
        <p:spPr>
          <a:xfrm>
            <a:off x="4644008" y="2924944"/>
            <a:ext cx="1511683" cy="1347105"/>
          </a:xfrm>
          <a:prstGeom prst="rect">
            <a:avLst/>
          </a:prstGeom>
        </p:spPr>
      </p:pic>
      <p:pic>
        <p:nvPicPr>
          <p:cNvPr id="8" name="Afbeelding 7" descr="cyclobuteen.png"/>
          <p:cNvPicPr>
            <a:picLocks noChangeAspect="1"/>
          </p:cNvPicPr>
          <p:nvPr/>
        </p:nvPicPr>
        <p:blipFill>
          <a:blip r:embed="rId3" cstate="print"/>
          <a:stretch>
            <a:fillRect/>
          </a:stretch>
        </p:blipFill>
        <p:spPr>
          <a:xfrm>
            <a:off x="4283968" y="4581128"/>
            <a:ext cx="1529970" cy="154216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850106"/>
          </a:xfrm>
        </p:spPr>
        <p:txBody>
          <a:bodyPr/>
          <a:lstStyle/>
          <a:p>
            <a:r>
              <a:rPr lang="nl-NL" dirty="0" smtClean="0"/>
              <a:t>Koolwaterstoffen</a:t>
            </a:r>
            <a:endParaRPr lang="nl-NL" dirty="0"/>
          </a:p>
        </p:txBody>
      </p:sp>
      <p:sp>
        <p:nvSpPr>
          <p:cNvPr id="3" name="Tijdelijke aanduiding voor inhoud 2"/>
          <p:cNvSpPr>
            <a:spLocks noGrp="1"/>
          </p:cNvSpPr>
          <p:nvPr>
            <p:ph idx="1"/>
          </p:nvPr>
        </p:nvSpPr>
        <p:spPr>
          <a:xfrm>
            <a:off x="457200" y="1340768"/>
            <a:ext cx="8229600" cy="4680519"/>
          </a:xfrm>
        </p:spPr>
        <p:txBody>
          <a:bodyPr/>
          <a:lstStyle/>
          <a:p>
            <a:r>
              <a:rPr lang="nl-NL" dirty="0" err="1" smtClean="0"/>
              <a:t>Alkynen</a:t>
            </a:r>
            <a:r>
              <a:rPr lang="nl-NL" dirty="0" smtClean="0"/>
              <a:t>   </a:t>
            </a:r>
            <a:r>
              <a:rPr lang="nl-NL" sz="2800" dirty="0" smtClean="0"/>
              <a:t> </a:t>
            </a:r>
            <a:endParaRPr lang="nl-NL" dirty="0" smtClean="0"/>
          </a:p>
          <a:p>
            <a:pPr lvl="1"/>
            <a:r>
              <a:rPr lang="nl-NL" dirty="0" smtClean="0"/>
              <a:t>Algemene formule  C</a:t>
            </a:r>
            <a:r>
              <a:rPr lang="nl-NL" baseline="-25000" dirty="0" smtClean="0"/>
              <a:t>n</a:t>
            </a:r>
            <a:r>
              <a:rPr lang="nl-NL" dirty="0" smtClean="0"/>
              <a:t>H</a:t>
            </a:r>
            <a:r>
              <a:rPr lang="nl-NL" baseline="-25000" dirty="0" smtClean="0"/>
              <a:t>2n – 2</a:t>
            </a:r>
            <a:endParaRPr lang="nl-NL" dirty="0" smtClean="0"/>
          </a:p>
          <a:p>
            <a:pPr lvl="2"/>
            <a:r>
              <a:rPr lang="nl-NL" dirty="0" err="1"/>
              <a:t>e</a:t>
            </a:r>
            <a:r>
              <a:rPr lang="nl-NL" dirty="0" err="1" smtClean="0"/>
              <a:t>thyn</a:t>
            </a:r>
            <a:endParaRPr lang="nl-NL" dirty="0" smtClean="0"/>
          </a:p>
          <a:p>
            <a:pPr lvl="2"/>
            <a:endParaRPr lang="nl-NL" dirty="0" smtClean="0"/>
          </a:p>
          <a:p>
            <a:pPr lvl="2"/>
            <a:r>
              <a:rPr lang="nl-NL" dirty="0" err="1" smtClean="0"/>
              <a:t>Propyn</a:t>
            </a:r>
            <a:endParaRPr lang="nl-NL" dirty="0" smtClean="0"/>
          </a:p>
          <a:p>
            <a:pPr lvl="2"/>
            <a:endParaRPr lang="nl-NL" dirty="0" smtClean="0"/>
          </a:p>
          <a:p>
            <a:pPr lvl="2"/>
            <a:r>
              <a:rPr lang="nl-NL" dirty="0" err="1" smtClean="0"/>
              <a:t>butyn</a:t>
            </a:r>
            <a:endParaRPr lang="nl-NL" dirty="0" smtClean="0"/>
          </a:p>
          <a:p>
            <a:pPr lvl="2"/>
            <a:endParaRPr lang="nl-NL" dirty="0" smtClean="0"/>
          </a:p>
        </p:txBody>
      </p:sp>
      <p:sp>
        <p:nvSpPr>
          <p:cNvPr id="7" name="Tekstvak 6"/>
          <p:cNvSpPr txBox="1"/>
          <p:nvPr/>
        </p:nvSpPr>
        <p:spPr>
          <a:xfrm>
            <a:off x="2987824" y="1484784"/>
            <a:ext cx="4248472" cy="461665"/>
          </a:xfrm>
          <a:prstGeom prst="rect">
            <a:avLst/>
          </a:prstGeom>
          <a:noFill/>
        </p:spPr>
        <p:txBody>
          <a:bodyPr wrap="square" rtlCol="0">
            <a:spAutoFit/>
          </a:bodyPr>
          <a:lstStyle/>
          <a:p>
            <a:r>
              <a:rPr lang="nl-NL" sz="2400" dirty="0" smtClean="0"/>
              <a:t>Stof met drievoudige binding</a:t>
            </a:r>
            <a:endParaRPr lang="nl-NL" sz="2400" dirty="0"/>
          </a:p>
        </p:txBody>
      </p:sp>
      <p:sp>
        <p:nvSpPr>
          <p:cNvPr id="10" name="Tekstvak 9"/>
          <p:cNvSpPr txBox="1"/>
          <p:nvPr/>
        </p:nvSpPr>
        <p:spPr>
          <a:xfrm>
            <a:off x="2195736" y="6237312"/>
            <a:ext cx="1728192" cy="461665"/>
          </a:xfrm>
          <a:prstGeom prst="rect">
            <a:avLst/>
          </a:prstGeom>
          <a:noFill/>
        </p:spPr>
        <p:txBody>
          <a:bodyPr wrap="square" rtlCol="0">
            <a:spAutoFit/>
          </a:bodyPr>
          <a:lstStyle/>
          <a:p>
            <a:r>
              <a:rPr lang="nl-NL" sz="2400" dirty="0" smtClean="0"/>
              <a:t>1 </a:t>
            </a:r>
            <a:r>
              <a:rPr lang="nl-NL" sz="2400" dirty="0" err="1" smtClean="0"/>
              <a:t>butyn</a:t>
            </a:r>
            <a:endParaRPr lang="nl-NL" sz="2400" dirty="0"/>
          </a:p>
        </p:txBody>
      </p:sp>
      <p:sp>
        <p:nvSpPr>
          <p:cNvPr id="11" name="Tekstvak 10"/>
          <p:cNvSpPr txBox="1"/>
          <p:nvPr/>
        </p:nvSpPr>
        <p:spPr>
          <a:xfrm>
            <a:off x="5364088" y="6237312"/>
            <a:ext cx="1584176" cy="461665"/>
          </a:xfrm>
          <a:prstGeom prst="rect">
            <a:avLst/>
          </a:prstGeom>
          <a:noFill/>
        </p:spPr>
        <p:txBody>
          <a:bodyPr wrap="square" rtlCol="0">
            <a:spAutoFit/>
          </a:bodyPr>
          <a:lstStyle/>
          <a:p>
            <a:r>
              <a:rPr lang="nl-NL" sz="2400" dirty="0"/>
              <a:t>2</a:t>
            </a:r>
            <a:r>
              <a:rPr lang="nl-NL" dirty="0" smtClean="0"/>
              <a:t> </a:t>
            </a:r>
            <a:r>
              <a:rPr lang="nl-NL" sz="2400" dirty="0" err="1" smtClean="0"/>
              <a:t>butyn</a:t>
            </a:r>
            <a:endParaRPr lang="nl-NL" sz="2400" dirty="0"/>
          </a:p>
        </p:txBody>
      </p:sp>
      <p:pic>
        <p:nvPicPr>
          <p:cNvPr id="12" name="Afbeelding 11" descr="ethyn.png"/>
          <p:cNvPicPr>
            <a:picLocks noChangeAspect="1"/>
          </p:cNvPicPr>
          <p:nvPr/>
        </p:nvPicPr>
        <p:blipFill>
          <a:blip r:embed="rId2" cstate="print"/>
          <a:stretch>
            <a:fillRect/>
          </a:stretch>
        </p:blipFill>
        <p:spPr>
          <a:xfrm>
            <a:off x="3995936" y="2564904"/>
            <a:ext cx="1981036" cy="304775"/>
          </a:xfrm>
          <a:prstGeom prst="rect">
            <a:avLst/>
          </a:prstGeom>
        </p:spPr>
      </p:pic>
      <p:pic>
        <p:nvPicPr>
          <p:cNvPr id="13" name="Afbeelding 12" descr="1 butyn.png"/>
          <p:cNvPicPr>
            <a:picLocks noChangeAspect="1"/>
          </p:cNvPicPr>
          <p:nvPr/>
        </p:nvPicPr>
        <p:blipFill>
          <a:blip r:embed="rId3" cstate="print"/>
          <a:stretch>
            <a:fillRect/>
          </a:stretch>
        </p:blipFill>
        <p:spPr>
          <a:xfrm>
            <a:off x="1907704" y="5013176"/>
            <a:ext cx="2090755" cy="969184"/>
          </a:xfrm>
          <a:prstGeom prst="rect">
            <a:avLst/>
          </a:prstGeom>
        </p:spPr>
      </p:pic>
      <p:pic>
        <p:nvPicPr>
          <p:cNvPr id="14" name="Afbeelding 13" descr="2 butyn.png"/>
          <p:cNvPicPr>
            <a:picLocks noChangeAspect="1"/>
          </p:cNvPicPr>
          <p:nvPr/>
        </p:nvPicPr>
        <p:blipFill>
          <a:blip r:embed="rId4" cstate="print"/>
          <a:stretch>
            <a:fillRect/>
          </a:stretch>
        </p:blipFill>
        <p:spPr>
          <a:xfrm>
            <a:off x="5292080" y="5085184"/>
            <a:ext cx="2096851" cy="969184"/>
          </a:xfrm>
          <a:prstGeom prst="rect">
            <a:avLst/>
          </a:prstGeom>
        </p:spPr>
      </p:pic>
      <p:pic>
        <p:nvPicPr>
          <p:cNvPr id="15" name="Afbeelding 14" descr="propyn.png"/>
          <p:cNvPicPr>
            <a:picLocks noChangeAspect="1"/>
          </p:cNvPicPr>
          <p:nvPr/>
        </p:nvPicPr>
        <p:blipFill>
          <a:blip r:embed="rId5" cstate="print"/>
          <a:stretch>
            <a:fillRect/>
          </a:stretch>
        </p:blipFill>
        <p:spPr>
          <a:xfrm>
            <a:off x="3995936" y="3284984"/>
            <a:ext cx="1712835" cy="969184"/>
          </a:xfrm>
          <a:prstGeom prst="rect">
            <a:avLst/>
          </a:prstGeom>
        </p:spPr>
      </p:pic>
      <p:sp>
        <p:nvSpPr>
          <p:cNvPr id="16" name="Tekstvak 15"/>
          <p:cNvSpPr txBox="1"/>
          <p:nvPr/>
        </p:nvSpPr>
        <p:spPr>
          <a:xfrm>
            <a:off x="2339752" y="4509120"/>
            <a:ext cx="2880320" cy="369332"/>
          </a:xfrm>
          <a:prstGeom prst="rect">
            <a:avLst/>
          </a:prstGeom>
          <a:noFill/>
        </p:spPr>
        <p:txBody>
          <a:bodyPr wrap="square" rtlCol="0">
            <a:spAutoFit/>
          </a:bodyPr>
          <a:lstStyle/>
          <a:p>
            <a:r>
              <a:rPr lang="nl-NL" dirty="0" smtClean="0"/>
              <a:t>2 mogelijkheden</a:t>
            </a: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0" grpId="0"/>
      <p:bldP spid="11" grpId="0"/>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850106"/>
          </a:xfrm>
        </p:spPr>
        <p:txBody>
          <a:bodyPr/>
          <a:lstStyle/>
          <a:p>
            <a:r>
              <a:rPr lang="nl-NL" dirty="0" smtClean="0"/>
              <a:t>Koolwaterstoffen</a:t>
            </a:r>
            <a:endParaRPr lang="nl-NL" dirty="0"/>
          </a:p>
        </p:txBody>
      </p:sp>
      <p:sp>
        <p:nvSpPr>
          <p:cNvPr id="3" name="Tijdelijke aanduiding voor inhoud 2"/>
          <p:cNvSpPr>
            <a:spLocks noGrp="1"/>
          </p:cNvSpPr>
          <p:nvPr>
            <p:ph idx="1"/>
          </p:nvPr>
        </p:nvSpPr>
        <p:spPr>
          <a:xfrm>
            <a:off x="457200" y="1340768"/>
            <a:ext cx="8229600" cy="4680519"/>
          </a:xfrm>
        </p:spPr>
        <p:txBody>
          <a:bodyPr>
            <a:normAutofit fontScale="85000" lnSpcReduction="20000"/>
          </a:bodyPr>
          <a:lstStyle/>
          <a:p>
            <a:r>
              <a:rPr lang="nl-NL" dirty="0" smtClean="0"/>
              <a:t>Aromaten</a:t>
            </a:r>
          </a:p>
          <a:p>
            <a:pPr lvl="2"/>
            <a:r>
              <a:rPr lang="nl-NL" dirty="0" smtClean="0"/>
              <a:t>Benzeen </a:t>
            </a:r>
          </a:p>
          <a:p>
            <a:pPr lvl="3"/>
            <a:r>
              <a:rPr lang="nl-NL" dirty="0" smtClean="0"/>
              <a:t>Formule </a:t>
            </a:r>
            <a:r>
              <a:rPr lang="nl-NL" dirty="0"/>
              <a:t>C</a:t>
            </a:r>
            <a:r>
              <a:rPr lang="nl-NL" baseline="-25000" dirty="0"/>
              <a:t>6</a:t>
            </a:r>
            <a:r>
              <a:rPr lang="nl-NL" dirty="0"/>
              <a:t>H</a:t>
            </a:r>
            <a:r>
              <a:rPr lang="nl-NL" baseline="-25000" dirty="0"/>
              <a:t>6</a:t>
            </a:r>
            <a:endParaRPr lang="nl-NL" dirty="0"/>
          </a:p>
          <a:p>
            <a:pPr lvl="3"/>
            <a:endParaRPr lang="nl-NL" dirty="0" smtClean="0"/>
          </a:p>
          <a:p>
            <a:pPr lvl="3">
              <a:buNone/>
            </a:pPr>
            <a:endParaRPr lang="nl-NL" dirty="0" smtClean="0"/>
          </a:p>
          <a:p>
            <a:pPr lvl="2"/>
            <a:endParaRPr lang="nl-NL" dirty="0" smtClean="0"/>
          </a:p>
          <a:p>
            <a:pPr lvl="2"/>
            <a:endParaRPr lang="nl-NL" dirty="0"/>
          </a:p>
          <a:p>
            <a:pPr lvl="2"/>
            <a:endParaRPr lang="nl-NL" dirty="0" smtClean="0"/>
          </a:p>
          <a:p>
            <a:pPr lvl="2"/>
            <a:endParaRPr lang="nl-NL" dirty="0" smtClean="0"/>
          </a:p>
          <a:p>
            <a:pPr lvl="2"/>
            <a:endParaRPr lang="nl-NL" dirty="0" smtClean="0"/>
          </a:p>
          <a:p>
            <a:pPr lvl="2"/>
            <a:r>
              <a:rPr lang="nl-NL" dirty="0" smtClean="0"/>
              <a:t>Naamgeving</a:t>
            </a:r>
          </a:p>
          <a:p>
            <a:pPr lvl="3"/>
            <a:r>
              <a:rPr lang="nl-NL" dirty="0" smtClean="0"/>
              <a:t>Stam benzeen</a:t>
            </a:r>
          </a:p>
          <a:p>
            <a:pPr lvl="3"/>
            <a:r>
              <a:rPr lang="nl-NL" dirty="0" smtClean="0"/>
              <a:t>Zijgroepen voor de naam</a:t>
            </a:r>
          </a:p>
          <a:p>
            <a:pPr lvl="3"/>
            <a:r>
              <a:rPr lang="nl-NL" dirty="0" smtClean="0"/>
              <a:t>Laagste nummering van de zijgroepen</a:t>
            </a:r>
          </a:p>
          <a:p>
            <a:pPr lvl="2"/>
            <a:r>
              <a:rPr lang="nl-NL" dirty="0" smtClean="0"/>
              <a:t>Benzeenring als zijgroep</a:t>
            </a:r>
          </a:p>
          <a:p>
            <a:pPr lvl="3"/>
            <a:r>
              <a:rPr lang="nl-NL" dirty="0" smtClean="0"/>
              <a:t>Voorvoegsel </a:t>
            </a:r>
            <a:r>
              <a:rPr lang="nl-NL" dirty="0" err="1" smtClean="0"/>
              <a:t>fenyl</a:t>
            </a:r>
            <a:endParaRPr lang="nl-NL" dirty="0" smtClean="0"/>
          </a:p>
          <a:p>
            <a:pPr lvl="2">
              <a:buNone/>
            </a:pPr>
            <a:endParaRPr lang="nl-NL" dirty="0" smtClean="0"/>
          </a:p>
        </p:txBody>
      </p:sp>
      <p:sp>
        <p:nvSpPr>
          <p:cNvPr id="7" name="Tekstvak 6"/>
          <p:cNvSpPr txBox="1"/>
          <p:nvPr/>
        </p:nvSpPr>
        <p:spPr>
          <a:xfrm>
            <a:off x="2987824" y="1484784"/>
            <a:ext cx="4248472" cy="461665"/>
          </a:xfrm>
          <a:prstGeom prst="rect">
            <a:avLst/>
          </a:prstGeom>
          <a:noFill/>
        </p:spPr>
        <p:txBody>
          <a:bodyPr wrap="square" rtlCol="0">
            <a:spAutoFit/>
          </a:bodyPr>
          <a:lstStyle/>
          <a:p>
            <a:r>
              <a:rPr lang="nl-NL" sz="2400" dirty="0" smtClean="0"/>
              <a:t>Stof met benzeenring</a:t>
            </a:r>
            <a:endParaRPr lang="nl-NL" sz="2400" dirty="0"/>
          </a:p>
        </p:txBody>
      </p:sp>
      <p:sp>
        <p:nvSpPr>
          <p:cNvPr id="13" name="Tekstvak 12"/>
          <p:cNvSpPr txBox="1"/>
          <p:nvPr/>
        </p:nvSpPr>
        <p:spPr>
          <a:xfrm>
            <a:off x="6372200" y="2492896"/>
            <a:ext cx="1872208" cy="369332"/>
          </a:xfrm>
          <a:prstGeom prst="rect">
            <a:avLst/>
          </a:prstGeom>
          <a:noFill/>
        </p:spPr>
        <p:txBody>
          <a:bodyPr wrap="square" rtlCol="0">
            <a:spAutoFit/>
          </a:bodyPr>
          <a:lstStyle/>
          <a:p>
            <a:r>
              <a:rPr lang="nl-NL" dirty="0" smtClean="0"/>
              <a:t>schematisch</a:t>
            </a:r>
            <a:endParaRPr lang="nl-NL" dirty="0"/>
          </a:p>
        </p:txBody>
      </p:sp>
      <p:pic>
        <p:nvPicPr>
          <p:cNvPr id="8" name="Afbeelding 7" descr="benzeen evenwicht.png"/>
          <p:cNvPicPr>
            <a:picLocks noChangeAspect="1"/>
          </p:cNvPicPr>
          <p:nvPr/>
        </p:nvPicPr>
        <p:blipFill>
          <a:blip r:embed="rId2" cstate="print"/>
          <a:stretch>
            <a:fillRect/>
          </a:stretch>
        </p:blipFill>
        <p:spPr>
          <a:xfrm>
            <a:off x="2411760" y="2852936"/>
            <a:ext cx="3254995" cy="1408060"/>
          </a:xfrm>
          <a:prstGeom prst="rect">
            <a:avLst/>
          </a:prstGeom>
        </p:spPr>
      </p:pic>
      <p:pic>
        <p:nvPicPr>
          <p:cNvPr id="9" name="Afbeelding 8" descr="benzeen.png"/>
          <p:cNvPicPr>
            <a:picLocks noChangeAspect="1"/>
          </p:cNvPicPr>
          <p:nvPr/>
        </p:nvPicPr>
        <p:blipFill>
          <a:blip r:embed="rId3" cstate="print"/>
          <a:stretch>
            <a:fillRect/>
          </a:stretch>
        </p:blipFill>
        <p:spPr>
          <a:xfrm>
            <a:off x="6804248" y="3068960"/>
            <a:ext cx="737555" cy="82898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9"/>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634082"/>
          </a:xfrm>
        </p:spPr>
        <p:txBody>
          <a:bodyPr>
            <a:normAutofit fontScale="90000"/>
          </a:bodyPr>
          <a:lstStyle/>
          <a:p>
            <a:r>
              <a:rPr lang="nl-NL" dirty="0" smtClean="0"/>
              <a:t>Naamgeving koolwaterstoffen</a:t>
            </a:r>
            <a:endParaRPr lang="nl-NL" dirty="0"/>
          </a:p>
        </p:txBody>
      </p:sp>
      <p:sp>
        <p:nvSpPr>
          <p:cNvPr id="5" name="Tijdelijke aanduiding voor inhoud 4"/>
          <p:cNvSpPr>
            <a:spLocks noGrp="1"/>
          </p:cNvSpPr>
          <p:nvPr>
            <p:ph sz="half" idx="1"/>
          </p:nvPr>
        </p:nvSpPr>
        <p:spPr>
          <a:xfrm>
            <a:off x="323528" y="2708920"/>
            <a:ext cx="4032448" cy="3744416"/>
          </a:xfrm>
        </p:spPr>
        <p:txBody>
          <a:bodyPr>
            <a:normAutofit fontScale="32500" lnSpcReduction="20000"/>
          </a:bodyPr>
          <a:lstStyle/>
          <a:p>
            <a:r>
              <a:rPr lang="nl-NL" sz="4900" dirty="0" smtClean="0"/>
              <a:t>Zoek het langste rijtje C atomen achter elkaar  of in een ring. Dit is de stam. Bij een ring komt </a:t>
            </a:r>
            <a:r>
              <a:rPr lang="nl-NL" sz="4900" dirty="0" err="1" smtClean="0"/>
              <a:t>cyclo</a:t>
            </a:r>
            <a:r>
              <a:rPr lang="nl-NL" sz="4900" dirty="0" smtClean="0"/>
              <a:t> voor de naam</a:t>
            </a:r>
          </a:p>
          <a:p>
            <a:r>
              <a:rPr lang="nl-NL" sz="4900" dirty="0" smtClean="0"/>
              <a:t>Zijn er dubbele of drievoudige bindingen. Zo ja verander dan de uitgang</a:t>
            </a:r>
          </a:p>
          <a:p>
            <a:r>
              <a:rPr lang="nl-NL" sz="4900" dirty="0" smtClean="0"/>
              <a:t>Benoem de zijgroepen en zet deze voor de stam</a:t>
            </a:r>
          </a:p>
          <a:p>
            <a:r>
              <a:rPr lang="nl-NL" sz="4900" dirty="0" smtClean="0"/>
              <a:t>Nummer de hoofdketen. Indien een dubbele of drievoudige binding aanwezig is moet deze een zo laag mogelijk nummer hebben. Als er alleen maar enkele bindingen zijn dan moet de nummering van alle zijgroepen zo laag mogelijk is. </a:t>
            </a:r>
          </a:p>
          <a:p>
            <a:r>
              <a:rPr lang="nl-NL" sz="4900" dirty="0" smtClean="0"/>
              <a:t>Plaats de nummering voor de zijgroepen. Denk er hierbij om dat bv voor een </a:t>
            </a:r>
            <a:r>
              <a:rPr lang="nl-NL" sz="4900" dirty="0" err="1" smtClean="0"/>
              <a:t>di</a:t>
            </a:r>
            <a:r>
              <a:rPr lang="nl-NL" sz="4900" dirty="0" smtClean="0"/>
              <a:t> 2 nummer moeten staan </a:t>
            </a:r>
          </a:p>
          <a:p>
            <a:endParaRPr lang="nl-NL" dirty="0"/>
          </a:p>
        </p:txBody>
      </p:sp>
      <p:sp>
        <p:nvSpPr>
          <p:cNvPr id="6" name="Tijdelijke aanduiding voor inhoud 5"/>
          <p:cNvSpPr>
            <a:spLocks noGrp="1"/>
          </p:cNvSpPr>
          <p:nvPr>
            <p:ph sz="half" idx="2"/>
          </p:nvPr>
        </p:nvSpPr>
        <p:spPr>
          <a:xfrm>
            <a:off x="4572000" y="2636912"/>
            <a:ext cx="4186808" cy="3561259"/>
          </a:xfrm>
        </p:spPr>
        <p:txBody>
          <a:bodyPr>
            <a:noAutofit/>
          </a:bodyPr>
          <a:lstStyle/>
          <a:p>
            <a:r>
              <a:rPr lang="nl-NL" sz="1600" dirty="0" smtClean="0"/>
              <a:t>6 C atomen in een rondje dus stam </a:t>
            </a:r>
          </a:p>
          <a:p>
            <a:pPr>
              <a:buNone/>
            </a:pPr>
            <a:r>
              <a:rPr lang="nl-NL" sz="1600" dirty="0" smtClean="0"/>
              <a:t>	</a:t>
            </a:r>
          </a:p>
          <a:p>
            <a:r>
              <a:rPr lang="nl-NL" sz="1600" dirty="0" smtClean="0"/>
              <a:t>2 dubbele bindingen dus achtervoegsel is </a:t>
            </a:r>
            <a:r>
              <a:rPr lang="nl-NL" sz="1600" dirty="0" err="1" smtClean="0"/>
              <a:t>dieen</a:t>
            </a:r>
            <a:endParaRPr lang="nl-NL" sz="1600" dirty="0" smtClean="0"/>
          </a:p>
          <a:p>
            <a:endParaRPr lang="nl-NL" sz="800" dirty="0" smtClean="0"/>
          </a:p>
          <a:p>
            <a:r>
              <a:rPr lang="nl-NL" sz="1600" dirty="0" smtClean="0"/>
              <a:t>1 broom atoom en een methyl groep</a:t>
            </a:r>
          </a:p>
          <a:p>
            <a:pPr marL="342900" lvl="1" indent="-342900">
              <a:buNone/>
            </a:pPr>
            <a:r>
              <a:rPr lang="nl-NL" sz="1600" dirty="0" smtClean="0"/>
              <a:t>	Dus </a:t>
            </a:r>
          </a:p>
          <a:p>
            <a:pPr marL="342900" lvl="1" indent="-342900">
              <a:buNone/>
            </a:pPr>
            <a:r>
              <a:rPr lang="nl-NL" sz="1600" dirty="0" smtClean="0"/>
              <a:t>		      broom methyl </a:t>
            </a:r>
            <a:r>
              <a:rPr lang="nl-NL" sz="1600" dirty="0" err="1" smtClean="0"/>
              <a:t>cyclohexadieen</a:t>
            </a:r>
            <a:endParaRPr lang="nl-NL" sz="1600" dirty="0" smtClean="0"/>
          </a:p>
          <a:p>
            <a:pPr marL="342900" lvl="1" indent="-342900">
              <a:buFont typeface="Arial" pitchFamily="34" charset="0"/>
              <a:buChar char="•"/>
            </a:pPr>
            <a:endParaRPr lang="nl-NL" sz="1600" dirty="0" smtClean="0"/>
          </a:p>
          <a:p>
            <a:pPr marL="342900" lvl="1" indent="-342900">
              <a:buFont typeface="Arial" pitchFamily="34" charset="0"/>
              <a:buChar char="•"/>
            </a:pPr>
            <a:endParaRPr lang="nl-NL" sz="1600" dirty="0" smtClean="0"/>
          </a:p>
          <a:p>
            <a:pPr marL="342900" lvl="1" indent="-342900">
              <a:buFont typeface="Arial" pitchFamily="34" charset="0"/>
              <a:buChar char="•"/>
            </a:pPr>
            <a:r>
              <a:rPr lang="nl-NL" sz="1600" dirty="0" smtClean="0"/>
              <a:t>Naam  </a:t>
            </a:r>
          </a:p>
          <a:p>
            <a:pPr marL="342900" lvl="1" indent="-342900">
              <a:buFont typeface="Arial" pitchFamily="34" charset="0"/>
              <a:buChar char="•"/>
            </a:pPr>
            <a:r>
              <a:rPr lang="nl-NL" sz="1600" dirty="0" smtClean="0"/>
              <a:t>    5- broom- 3- methyl-1,3- </a:t>
            </a:r>
            <a:r>
              <a:rPr lang="nl-NL" sz="1600" dirty="0" err="1" smtClean="0"/>
              <a:t>cyclohexadieen</a:t>
            </a:r>
            <a:endParaRPr lang="nl-NL" sz="1600" dirty="0" smtClean="0"/>
          </a:p>
          <a:p>
            <a:endParaRPr lang="nl-NL" sz="1800" dirty="0" smtClean="0"/>
          </a:p>
          <a:p>
            <a:pPr marL="342900" lvl="1" indent="-342900">
              <a:buNone/>
            </a:pPr>
            <a:r>
              <a:rPr lang="nl-NL" sz="1800" dirty="0" smtClean="0"/>
              <a:t>		</a:t>
            </a:r>
            <a:endParaRPr lang="nl-NL" sz="1800" dirty="0"/>
          </a:p>
          <a:p>
            <a:endParaRPr lang="nl-NL" sz="1800" dirty="0" smtClean="0"/>
          </a:p>
          <a:p>
            <a:pPr lvl="1"/>
            <a:endParaRPr lang="nl-NL" sz="1800" dirty="0"/>
          </a:p>
          <a:p>
            <a:pPr lvl="1"/>
            <a:endParaRPr lang="nl-NL" sz="1800" dirty="0"/>
          </a:p>
        </p:txBody>
      </p:sp>
      <p:sp>
        <p:nvSpPr>
          <p:cNvPr id="9" name="Tekstvak 8"/>
          <p:cNvSpPr txBox="1"/>
          <p:nvPr/>
        </p:nvSpPr>
        <p:spPr>
          <a:xfrm>
            <a:off x="2627784" y="1628800"/>
            <a:ext cx="144016" cy="215444"/>
          </a:xfrm>
          <a:prstGeom prst="rect">
            <a:avLst/>
          </a:prstGeom>
          <a:noFill/>
        </p:spPr>
        <p:txBody>
          <a:bodyPr wrap="square" rtlCol="0">
            <a:spAutoFit/>
          </a:bodyPr>
          <a:lstStyle/>
          <a:p>
            <a:r>
              <a:rPr lang="nl-NL" sz="800" dirty="0" smtClean="0"/>
              <a:t>1</a:t>
            </a:r>
            <a:endParaRPr lang="nl-NL" sz="800" dirty="0"/>
          </a:p>
        </p:txBody>
      </p:sp>
      <p:sp>
        <p:nvSpPr>
          <p:cNvPr id="10" name="Tekstvak 9"/>
          <p:cNvSpPr txBox="1"/>
          <p:nvPr/>
        </p:nvSpPr>
        <p:spPr>
          <a:xfrm>
            <a:off x="2699792" y="2132856"/>
            <a:ext cx="144016" cy="215444"/>
          </a:xfrm>
          <a:prstGeom prst="rect">
            <a:avLst/>
          </a:prstGeom>
          <a:noFill/>
        </p:spPr>
        <p:txBody>
          <a:bodyPr wrap="square" rtlCol="0">
            <a:spAutoFit/>
          </a:bodyPr>
          <a:lstStyle/>
          <a:p>
            <a:r>
              <a:rPr lang="nl-NL" sz="800" dirty="0"/>
              <a:t>2</a:t>
            </a:r>
          </a:p>
        </p:txBody>
      </p:sp>
      <p:sp>
        <p:nvSpPr>
          <p:cNvPr id="11" name="Tekstvak 10"/>
          <p:cNvSpPr txBox="1"/>
          <p:nvPr/>
        </p:nvSpPr>
        <p:spPr>
          <a:xfrm>
            <a:off x="3203848" y="2204864"/>
            <a:ext cx="144016" cy="215444"/>
          </a:xfrm>
          <a:prstGeom prst="rect">
            <a:avLst/>
          </a:prstGeom>
          <a:noFill/>
        </p:spPr>
        <p:txBody>
          <a:bodyPr wrap="square" rtlCol="0">
            <a:spAutoFit/>
          </a:bodyPr>
          <a:lstStyle/>
          <a:p>
            <a:r>
              <a:rPr lang="nl-NL" sz="800" dirty="0"/>
              <a:t>3</a:t>
            </a:r>
          </a:p>
        </p:txBody>
      </p:sp>
      <p:sp>
        <p:nvSpPr>
          <p:cNvPr id="12" name="Tekstvak 11"/>
          <p:cNvSpPr txBox="1"/>
          <p:nvPr/>
        </p:nvSpPr>
        <p:spPr>
          <a:xfrm>
            <a:off x="3563888" y="1845404"/>
            <a:ext cx="144016" cy="215444"/>
          </a:xfrm>
          <a:prstGeom prst="rect">
            <a:avLst/>
          </a:prstGeom>
          <a:noFill/>
        </p:spPr>
        <p:txBody>
          <a:bodyPr wrap="square" rtlCol="0">
            <a:spAutoFit/>
          </a:bodyPr>
          <a:lstStyle/>
          <a:p>
            <a:r>
              <a:rPr lang="nl-NL" sz="800" dirty="0"/>
              <a:t>4</a:t>
            </a:r>
          </a:p>
        </p:txBody>
      </p:sp>
      <p:sp>
        <p:nvSpPr>
          <p:cNvPr id="13" name="Tekstvak 12"/>
          <p:cNvSpPr txBox="1"/>
          <p:nvPr/>
        </p:nvSpPr>
        <p:spPr>
          <a:xfrm>
            <a:off x="3563888" y="1412776"/>
            <a:ext cx="144016" cy="215444"/>
          </a:xfrm>
          <a:prstGeom prst="rect">
            <a:avLst/>
          </a:prstGeom>
          <a:noFill/>
        </p:spPr>
        <p:txBody>
          <a:bodyPr wrap="square" rtlCol="0">
            <a:spAutoFit/>
          </a:bodyPr>
          <a:lstStyle/>
          <a:p>
            <a:r>
              <a:rPr lang="nl-NL" sz="800" dirty="0"/>
              <a:t>5</a:t>
            </a:r>
          </a:p>
        </p:txBody>
      </p:sp>
      <p:sp>
        <p:nvSpPr>
          <p:cNvPr id="14" name="Tekstvak 13"/>
          <p:cNvSpPr txBox="1"/>
          <p:nvPr/>
        </p:nvSpPr>
        <p:spPr>
          <a:xfrm>
            <a:off x="3203848" y="1269340"/>
            <a:ext cx="144016" cy="215444"/>
          </a:xfrm>
          <a:prstGeom prst="rect">
            <a:avLst/>
          </a:prstGeom>
          <a:noFill/>
        </p:spPr>
        <p:txBody>
          <a:bodyPr wrap="square" rtlCol="0">
            <a:spAutoFit/>
          </a:bodyPr>
          <a:lstStyle/>
          <a:p>
            <a:r>
              <a:rPr lang="nl-NL" sz="800" dirty="0" smtClean="0"/>
              <a:t>6</a:t>
            </a:r>
            <a:endParaRPr lang="nl-NL" sz="800" dirty="0"/>
          </a:p>
        </p:txBody>
      </p:sp>
      <p:sp>
        <p:nvSpPr>
          <p:cNvPr id="15" name="Tekstvak 14"/>
          <p:cNvSpPr txBox="1"/>
          <p:nvPr/>
        </p:nvSpPr>
        <p:spPr>
          <a:xfrm>
            <a:off x="5652120" y="3501008"/>
            <a:ext cx="2843808" cy="338554"/>
          </a:xfrm>
          <a:prstGeom prst="rect">
            <a:avLst/>
          </a:prstGeom>
          <a:noFill/>
        </p:spPr>
        <p:txBody>
          <a:bodyPr wrap="square" rtlCol="0">
            <a:spAutoFit/>
          </a:bodyPr>
          <a:lstStyle/>
          <a:p>
            <a:pPr lvl="2"/>
            <a:r>
              <a:rPr lang="nl-NL" sz="1600" dirty="0" err="1" smtClean="0"/>
              <a:t>Cyclohexadieen</a:t>
            </a:r>
            <a:endParaRPr lang="nl-NL" sz="1600" dirty="0" smtClean="0"/>
          </a:p>
        </p:txBody>
      </p:sp>
      <p:sp>
        <p:nvSpPr>
          <p:cNvPr id="16" name="Tekstvak 15"/>
          <p:cNvSpPr txBox="1"/>
          <p:nvPr/>
        </p:nvSpPr>
        <p:spPr>
          <a:xfrm>
            <a:off x="5508104" y="2924944"/>
            <a:ext cx="2843808" cy="338554"/>
          </a:xfrm>
          <a:prstGeom prst="rect">
            <a:avLst/>
          </a:prstGeom>
          <a:noFill/>
        </p:spPr>
        <p:txBody>
          <a:bodyPr wrap="square" rtlCol="0">
            <a:spAutoFit/>
          </a:bodyPr>
          <a:lstStyle/>
          <a:p>
            <a:pPr lvl="2"/>
            <a:r>
              <a:rPr lang="nl-NL" sz="1600" dirty="0" err="1" smtClean="0"/>
              <a:t>cyclohexaan</a:t>
            </a:r>
            <a:endParaRPr lang="nl-NL" sz="1600" dirty="0" smtClean="0"/>
          </a:p>
        </p:txBody>
      </p:sp>
      <p:pic>
        <p:nvPicPr>
          <p:cNvPr id="17" name="Afbeelding 16" descr="5 broom 3 methyl1,2cyclohexadieen.png"/>
          <p:cNvPicPr>
            <a:picLocks noChangeAspect="1"/>
          </p:cNvPicPr>
          <p:nvPr/>
        </p:nvPicPr>
        <p:blipFill>
          <a:blip r:embed="rId2" cstate="print"/>
          <a:stretch>
            <a:fillRect/>
          </a:stretch>
        </p:blipFill>
        <p:spPr>
          <a:xfrm>
            <a:off x="2411760" y="1052736"/>
            <a:ext cx="1597020" cy="171283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6">
                                            <p:txEl>
                                              <p:pRg st="5" end="5"/>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9"/>
                                        </p:tgtEl>
                                        <p:attrNameLst>
                                          <p:attrName>style.visibility</p:attrName>
                                        </p:attrNameLst>
                                      </p:cBhvr>
                                      <p:to>
                                        <p:strVal val="visible"/>
                                      </p:to>
                                    </p:set>
                                  </p:childTnLst>
                                </p:cTn>
                              </p:par>
                            </p:childTnLst>
                          </p:cTn>
                        </p:par>
                        <p:par>
                          <p:cTn id="53" fill="hold">
                            <p:stCondLst>
                              <p:cond delay="0"/>
                            </p:stCondLst>
                            <p:childTnLst>
                              <p:par>
                                <p:cTn id="54" presetID="1" presetClass="entr" presetSubtype="0" fill="hold" grpId="0" nodeType="afterEffect">
                                  <p:stCondLst>
                                    <p:cond delay="0"/>
                                  </p:stCondLst>
                                  <p:childTnLst>
                                    <p:set>
                                      <p:cBhvr>
                                        <p:cTn id="55" dur="1" fill="hold">
                                          <p:stCondLst>
                                            <p:cond delay="0"/>
                                          </p:stCondLst>
                                        </p:cTn>
                                        <p:tgtEl>
                                          <p:spTgt spid="10"/>
                                        </p:tgtEl>
                                        <p:attrNameLst>
                                          <p:attrName>style.visibility</p:attrName>
                                        </p:attrNameLst>
                                      </p:cBhvr>
                                      <p:to>
                                        <p:strVal val="visible"/>
                                      </p:to>
                                    </p:set>
                                  </p:childTnLst>
                                </p:cTn>
                              </p:par>
                            </p:childTnLst>
                          </p:cTn>
                        </p:par>
                        <p:par>
                          <p:cTn id="56" fill="hold">
                            <p:stCondLst>
                              <p:cond delay="0"/>
                            </p:stCondLst>
                            <p:childTnLst>
                              <p:par>
                                <p:cTn id="57" presetID="1" presetClass="entr" presetSubtype="0" fill="hold" grpId="0" nodeType="afterEffect">
                                  <p:stCondLst>
                                    <p:cond delay="0"/>
                                  </p:stCondLst>
                                  <p:childTnLst>
                                    <p:set>
                                      <p:cBhvr>
                                        <p:cTn id="58" dur="1" fill="hold">
                                          <p:stCondLst>
                                            <p:cond delay="0"/>
                                          </p:stCondLst>
                                        </p:cTn>
                                        <p:tgtEl>
                                          <p:spTgt spid="11"/>
                                        </p:tgtEl>
                                        <p:attrNameLst>
                                          <p:attrName>style.visibility</p:attrName>
                                        </p:attrNameLst>
                                      </p:cBhvr>
                                      <p:to>
                                        <p:strVal val="visible"/>
                                      </p:to>
                                    </p:set>
                                  </p:childTnLst>
                                </p:cTn>
                              </p:par>
                            </p:childTnLst>
                          </p:cTn>
                        </p:par>
                        <p:par>
                          <p:cTn id="59" fill="hold">
                            <p:stCondLst>
                              <p:cond delay="0"/>
                            </p:stCondLst>
                            <p:childTnLst>
                              <p:par>
                                <p:cTn id="60" presetID="1" presetClass="entr" presetSubtype="0" fill="hold" grpId="0" nodeType="afterEffect">
                                  <p:stCondLst>
                                    <p:cond delay="0"/>
                                  </p:stCondLst>
                                  <p:childTnLst>
                                    <p:set>
                                      <p:cBhvr>
                                        <p:cTn id="61" dur="1" fill="hold">
                                          <p:stCondLst>
                                            <p:cond delay="0"/>
                                          </p:stCondLst>
                                        </p:cTn>
                                        <p:tgtEl>
                                          <p:spTgt spid="12"/>
                                        </p:tgtEl>
                                        <p:attrNameLst>
                                          <p:attrName>style.visibility</p:attrName>
                                        </p:attrNameLst>
                                      </p:cBhvr>
                                      <p:to>
                                        <p:strVal val="visible"/>
                                      </p:to>
                                    </p:set>
                                  </p:childTnLst>
                                </p:cTn>
                              </p:par>
                            </p:childTnLst>
                          </p:cTn>
                        </p:par>
                        <p:par>
                          <p:cTn id="62" fill="hold">
                            <p:stCondLst>
                              <p:cond delay="0"/>
                            </p:stCondLst>
                            <p:childTnLst>
                              <p:par>
                                <p:cTn id="63" presetID="1" presetClass="entr" presetSubtype="0" fill="hold" grpId="0" nodeType="afterEffect">
                                  <p:stCondLst>
                                    <p:cond delay="0"/>
                                  </p:stCondLst>
                                  <p:childTnLst>
                                    <p:set>
                                      <p:cBhvr>
                                        <p:cTn id="64" dur="1" fill="hold">
                                          <p:stCondLst>
                                            <p:cond delay="0"/>
                                          </p:stCondLst>
                                        </p:cTn>
                                        <p:tgtEl>
                                          <p:spTgt spid="13"/>
                                        </p:tgtEl>
                                        <p:attrNameLst>
                                          <p:attrName>style.visibility</p:attrName>
                                        </p:attrNameLst>
                                      </p:cBhvr>
                                      <p:to>
                                        <p:strVal val="visible"/>
                                      </p:to>
                                    </p:set>
                                  </p:childTnLst>
                                </p:cTn>
                              </p:par>
                            </p:childTnLst>
                          </p:cTn>
                        </p:par>
                        <p:par>
                          <p:cTn id="65" fill="hold">
                            <p:stCondLst>
                              <p:cond delay="0"/>
                            </p:stCondLst>
                            <p:childTnLst>
                              <p:par>
                                <p:cTn id="66" presetID="1" presetClass="entr" presetSubtype="0" fill="hold" grpId="0" nodeType="afterEffect">
                                  <p:stCondLst>
                                    <p:cond delay="0"/>
                                  </p:stCondLst>
                                  <p:childTnLst>
                                    <p:set>
                                      <p:cBhvr>
                                        <p:cTn id="67" dur="1" fill="hold">
                                          <p:stCondLst>
                                            <p:cond delay="0"/>
                                          </p:stCondLst>
                                        </p:cTn>
                                        <p:tgtEl>
                                          <p:spTgt spid="14"/>
                                        </p:tgtEl>
                                        <p:attrNameLst>
                                          <p:attrName>style.visibility</p:attrName>
                                        </p:attrNameLst>
                                      </p:cBhvr>
                                      <p:to>
                                        <p:strVal val="visible"/>
                                      </p:to>
                                    </p:set>
                                  </p:childTnLst>
                                </p:cTn>
                              </p:par>
                            </p:childTnLst>
                          </p:cTn>
                        </p:par>
                      </p:childTnLst>
                    </p:cTn>
                  </p:par>
                  <p:par>
                    <p:cTn id="68" fill="hold">
                      <p:stCondLst>
                        <p:cond delay="indefinite"/>
                      </p:stCondLst>
                      <p:childTnLst>
                        <p:par>
                          <p:cTn id="69" fill="hold">
                            <p:stCondLst>
                              <p:cond delay="0"/>
                            </p:stCondLst>
                            <p:childTnLst>
                              <p:par>
                                <p:cTn id="70" presetID="1" presetClass="entr" presetSubtype="0" fill="hold" nodeType="clickEffect">
                                  <p:stCondLst>
                                    <p:cond delay="0"/>
                                  </p:stCondLst>
                                  <p:childTnLst>
                                    <p:set>
                                      <p:cBhvr>
                                        <p:cTn id="71"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72" fill="hold">
                      <p:stCondLst>
                        <p:cond delay="indefinite"/>
                      </p:stCondLst>
                      <p:childTnLst>
                        <p:par>
                          <p:cTn id="73" fill="hold">
                            <p:stCondLst>
                              <p:cond delay="0"/>
                            </p:stCondLst>
                            <p:childTnLst>
                              <p:par>
                                <p:cTn id="74" presetID="1" presetClass="entr" presetSubtype="0" fill="hold" nodeType="clickEffect">
                                  <p:stCondLst>
                                    <p:cond delay="0"/>
                                  </p:stCondLst>
                                  <p:childTnLst>
                                    <p:set>
                                      <p:cBhvr>
                                        <p:cTn id="75"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76" fill="hold">
                      <p:stCondLst>
                        <p:cond delay="indefinite"/>
                      </p:stCondLst>
                      <p:childTnLst>
                        <p:par>
                          <p:cTn id="77" fill="hold">
                            <p:stCondLst>
                              <p:cond delay="0"/>
                            </p:stCondLst>
                            <p:childTnLst>
                              <p:par>
                                <p:cTn id="78" presetID="1" presetClass="entr" presetSubtype="0" fill="hold" nodeType="clickEffect">
                                  <p:stCondLst>
                                    <p:cond delay="0"/>
                                  </p:stCondLst>
                                  <p:childTnLst>
                                    <p:set>
                                      <p:cBhvr>
                                        <p:cTn id="79" dur="1" fill="hold">
                                          <p:stCondLst>
                                            <p:cond delay="0"/>
                                          </p:stCondLst>
                                        </p:cTn>
                                        <p:tgtEl>
                                          <p:spTgt spid="6">
                                            <p:txEl>
                                              <p:pRg st="10" end="10"/>
                                            </p:txEl>
                                          </p:spTgt>
                                        </p:tgtEl>
                                        <p:attrNameLst>
                                          <p:attrName>style.visibility</p:attrName>
                                        </p:attrNameLst>
                                      </p:cBhvr>
                                      <p:to>
                                        <p:strVal val="visible"/>
                                      </p:to>
                                    </p:set>
                                  </p:childTnLst>
                                </p:cTn>
                              </p:par>
                            </p:childTnLst>
                          </p:cTn>
                        </p:par>
                      </p:childTnLst>
                    </p:cTn>
                  </p:par>
                  <p:par>
                    <p:cTn id="80" fill="hold">
                      <p:stCondLst>
                        <p:cond delay="indefinite"/>
                      </p:stCondLst>
                      <p:childTnLst>
                        <p:par>
                          <p:cTn id="81" fill="hold">
                            <p:stCondLst>
                              <p:cond delay="0"/>
                            </p:stCondLst>
                            <p:childTnLst>
                              <p:par>
                                <p:cTn id="82" presetID="1" presetClass="entr" presetSubtype="0" fill="hold" grpId="0" nodeType="clickEffect">
                                  <p:stCondLst>
                                    <p:cond delay="0"/>
                                  </p:stCondLst>
                                  <p:childTnLst>
                                    <p:set>
                                      <p:cBhvr>
                                        <p:cTn id="83"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P spid="15" grpId="0"/>
      <p:bldP spid="16" grpId="0"/>
      <p:bldP spid="16"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Van naam naar structuur</a:t>
            </a:r>
            <a:endParaRPr lang="nl-NL" dirty="0"/>
          </a:p>
        </p:txBody>
      </p:sp>
      <p:sp>
        <p:nvSpPr>
          <p:cNvPr id="12" name="Tijdelijke aanduiding voor tekst 11"/>
          <p:cNvSpPr>
            <a:spLocks noGrp="1"/>
          </p:cNvSpPr>
          <p:nvPr>
            <p:ph type="body" idx="1"/>
          </p:nvPr>
        </p:nvSpPr>
        <p:spPr/>
        <p:txBody>
          <a:bodyPr/>
          <a:lstStyle/>
          <a:p>
            <a:r>
              <a:rPr lang="nl-NL" dirty="0" smtClean="0"/>
              <a:t>Hoe doe je dat</a:t>
            </a:r>
            <a:endParaRPr lang="nl-NL" dirty="0"/>
          </a:p>
        </p:txBody>
      </p:sp>
      <p:sp>
        <p:nvSpPr>
          <p:cNvPr id="13" name="Tijdelijke aanduiding voor inhoud 12"/>
          <p:cNvSpPr>
            <a:spLocks noGrp="1"/>
          </p:cNvSpPr>
          <p:nvPr>
            <p:ph sz="half" idx="2"/>
          </p:nvPr>
        </p:nvSpPr>
        <p:spPr/>
        <p:txBody>
          <a:bodyPr>
            <a:normAutofit lnSpcReduction="10000"/>
          </a:bodyPr>
          <a:lstStyle/>
          <a:p>
            <a:r>
              <a:rPr lang="nl-NL" dirty="0" smtClean="0"/>
              <a:t>Teken aantal C atomen van stam</a:t>
            </a:r>
          </a:p>
          <a:p>
            <a:r>
              <a:rPr lang="nl-NL" dirty="0" smtClean="0"/>
              <a:t>Verwerk achtervoegsel</a:t>
            </a:r>
          </a:p>
          <a:p>
            <a:endParaRPr lang="nl-NL" dirty="0" smtClean="0"/>
          </a:p>
          <a:p>
            <a:r>
              <a:rPr lang="nl-NL" dirty="0" smtClean="0"/>
              <a:t>Plaats de zijgroepen aan de stam</a:t>
            </a:r>
          </a:p>
          <a:p>
            <a:endParaRPr lang="nl-NL" dirty="0"/>
          </a:p>
          <a:p>
            <a:endParaRPr lang="nl-NL" dirty="0" smtClean="0"/>
          </a:p>
          <a:p>
            <a:r>
              <a:rPr lang="nl-NL" dirty="0" smtClean="0"/>
              <a:t>Vul aan met H atomen zodat elke C 4 bindingen heeft</a:t>
            </a:r>
            <a:endParaRPr lang="nl-NL" dirty="0"/>
          </a:p>
        </p:txBody>
      </p:sp>
      <p:sp>
        <p:nvSpPr>
          <p:cNvPr id="14" name="Tijdelijke aanduiding voor tekst 13"/>
          <p:cNvSpPr>
            <a:spLocks noGrp="1"/>
          </p:cNvSpPr>
          <p:nvPr>
            <p:ph type="body" sz="quarter" idx="3"/>
          </p:nvPr>
        </p:nvSpPr>
        <p:spPr/>
        <p:txBody>
          <a:bodyPr/>
          <a:lstStyle/>
          <a:p>
            <a:r>
              <a:rPr lang="nl-NL" b="0" dirty="0" smtClean="0"/>
              <a:t>2- jood 3 methyl 2 penteen</a:t>
            </a:r>
            <a:endParaRPr lang="nl-NL" b="0" dirty="0"/>
          </a:p>
        </p:txBody>
      </p:sp>
      <p:pic>
        <p:nvPicPr>
          <p:cNvPr id="11" name="Tijdelijke aanduiding voor inhoud 10" descr="keten 5.png"/>
          <p:cNvPicPr>
            <a:picLocks noGrp="1" noChangeAspect="1"/>
          </p:cNvPicPr>
          <p:nvPr>
            <p:ph sz="quarter" idx="4"/>
          </p:nvPr>
        </p:nvPicPr>
        <p:blipFill>
          <a:blip r:embed="rId2" cstate="print"/>
          <a:stretch>
            <a:fillRect/>
          </a:stretch>
        </p:blipFill>
        <p:spPr>
          <a:xfrm>
            <a:off x="5076056" y="2348880"/>
            <a:ext cx="2547918" cy="298679"/>
          </a:xfrm>
        </p:spPr>
      </p:pic>
      <p:pic>
        <p:nvPicPr>
          <p:cNvPr id="15" name="Afbeelding 14" descr="keten 5 dubbel.png"/>
          <p:cNvPicPr>
            <a:picLocks noChangeAspect="1"/>
          </p:cNvPicPr>
          <p:nvPr/>
        </p:nvPicPr>
        <p:blipFill>
          <a:blip r:embed="rId3" cstate="print"/>
          <a:stretch>
            <a:fillRect/>
          </a:stretch>
        </p:blipFill>
        <p:spPr>
          <a:xfrm>
            <a:off x="5148064" y="2852936"/>
            <a:ext cx="2657636" cy="310870"/>
          </a:xfrm>
          <a:prstGeom prst="rect">
            <a:avLst/>
          </a:prstGeom>
        </p:spPr>
      </p:pic>
      <p:pic>
        <p:nvPicPr>
          <p:cNvPr id="16" name="Afbeelding 15" descr="keten 5 met zij.png"/>
          <p:cNvPicPr>
            <a:picLocks noChangeAspect="1"/>
          </p:cNvPicPr>
          <p:nvPr/>
        </p:nvPicPr>
        <p:blipFill>
          <a:blip r:embed="rId4" cstate="print"/>
          <a:stretch>
            <a:fillRect/>
          </a:stretch>
        </p:blipFill>
        <p:spPr>
          <a:xfrm>
            <a:off x="5148064" y="3717032"/>
            <a:ext cx="2450390" cy="1432442"/>
          </a:xfrm>
          <a:prstGeom prst="rect">
            <a:avLst/>
          </a:prstGeom>
        </p:spPr>
      </p:pic>
      <p:pic>
        <p:nvPicPr>
          <p:cNvPr id="17" name="Afbeelding 16" descr="2 jood3methyl2penteen.png"/>
          <p:cNvPicPr>
            <a:picLocks noChangeAspect="1"/>
          </p:cNvPicPr>
          <p:nvPr/>
        </p:nvPicPr>
        <p:blipFill>
          <a:blip r:embed="rId5" cstate="print"/>
          <a:stretch>
            <a:fillRect/>
          </a:stretch>
        </p:blipFill>
        <p:spPr>
          <a:xfrm>
            <a:off x="5004048" y="5085184"/>
            <a:ext cx="3206231" cy="142025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additive="base">
                                        <p:cTn id="29" dur="500" fill="hold"/>
                                        <p:tgtEl>
                                          <p:spTgt spid="15"/>
                                        </p:tgtEl>
                                        <p:attrNameLst>
                                          <p:attrName>ppt_x</p:attrName>
                                        </p:attrNameLst>
                                      </p:cBhvr>
                                      <p:tavLst>
                                        <p:tav tm="0">
                                          <p:val>
                                            <p:strVal val="#ppt_x"/>
                                          </p:val>
                                        </p:tav>
                                        <p:tav tm="100000">
                                          <p:val>
                                            <p:strVal val="#ppt_x"/>
                                          </p:val>
                                        </p:tav>
                                      </p:tavLst>
                                    </p:anim>
                                    <p:anim calcmode="lin" valueType="num">
                                      <p:cBhvr additive="base">
                                        <p:cTn id="3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fill="hold"/>
                                        <p:tgtEl>
                                          <p:spTgt spid="16"/>
                                        </p:tgtEl>
                                        <p:attrNameLst>
                                          <p:attrName>ppt_x</p:attrName>
                                        </p:attrNameLst>
                                      </p:cBhvr>
                                      <p:tavLst>
                                        <p:tav tm="0">
                                          <p:val>
                                            <p:strVal val="#ppt_x"/>
                                          </p:val>
                                        </p:tav>
                                        <p:tav tm="100000">
                                          <p:val>
                                            <p:strVal val="#ppt_x"/>
                                          </p:val>
                                        </p:tav>
                                      </p:tavLst>
                                    </p:anim>
                                    <p:anim calcmode="lin" valueType="num">
                                      <p:cBhvr additive="base">
                                        <p:cTn id="4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13">
                                            <p:txEl>
                                              <p:pRg st="6" end="6"/>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17"/>
                                        </p:tgtEl>
                                        <p:attrNameLst>
                                          <p:attrName>style.visibility</p:attrName>
                                        </p:attrNameLst>
                                      </p:cBhvr>
                                      <p:to>
                                        <p:strVal val="visible"/>
                                      </p:to>
                                    </p:set>
                                    <p:anim calcmode="lin" valueType="num">
                                      <p:cBhvr additive="base">
                                        <p:cTn id="49" dur="500" fill="hold"/>
                                        <p:tgtEl>
                                          <p:spTgt spid="17"/>
                                        </p:tgtEl>
                                        <p:attrNameLst>
                                          <p:attrName>ppt_x</p:attrName>
                                        </p:attrNameLst>
                                      </p:cBhvr>
                                      <p:tavLst>
                                        <p:tav tm="0">
                                          <p:val>
                                            <p:strVal val="#ppt_x"/>
                                          </p:val>
                                        </p:tav>
                                        <p:tav tm="100000">
                                          <p:val>
                                            <p:strVal val="#ppt_x"/>
                                          </p:val>
                                        </p:tav>
                                      </p:tavLst>
                                    </p:anim>
                                    <p:anim calcmode="lin" valueType="num">
                                      <p:cBhvr additive="base">
                                        <p:cTn id="5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202034"/>
          </a:xfrm>
        </p:spPr>
        <p:txBody>
          <a:bodyPr>
            <a:normAutofit fontScale="90000"/>
          </a:bodyPr>
          <a:lstStyle/>
          <a:p>
            <a:endParaRPr lang="nl-NL" dirty="0"/>
          </a:p>
        </p:txBody>
      </p:sp>
      <p:sp>
        <p:nvSpPr>
          <p:cNvPr id="8" name="Rechthoek 7"/>
          <p:cNvSpPr/>
          <p:nvPr/>
        </p:nvSpPr>
        <p:spPr>
          <a:xfrm>
            <a:off x="2915816" y="1268760"/>
            <a:ext cx="3096344" cy="7920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smtClean="0">
                <a:solidFill>
                  <a:schemeClr val="tx1"/>
                </a:solidFill>
              </a:rPr>
              <a:t>Koolwaterstoffen</a:t>
            </a:r>
            <a:endParaRPr lang="nl-NL" sz="2800" dirty="0"/>
          </a:p>
        </p:txBody>
      </p:sp>
      <p:sp>
        <p:nvSpPr>
          <p:cNvPr id="10" name="Rechthoek 9"/>
          <p:cNvSpPr/>
          <p:nvPr/>
        </p:nvSpPr>
        <p:spPr>
          <a:xfrm>
            <a:off x="4860032" y="2492896"/>
            <a:ext cx="3096344" cy="7920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smtClean="0">
                <a:solidFill>
                  <a:schemeClr val="tx1"/>
                </a:solidFill>
              </a:rPr>
              <a:t>aromatisch</a:t>
            </a:r>
            <a:endParaRPr lang="nl-NL" sz="2800" dirty="0"/>
          </a:p>
        </p:txBody>
      </p:sp>
      <p:sp>
        <p:nvSpPr>
          <p:cNvPr id="11" name="Rechthoek 10"/>
          <p:cNvSpPr/>
          <p:nvPr/>
        </p:nvSpPr>
        <p:spPr>
          <a:xfrm>
            <a:off x="971600" y="2492896"/>
            <a:ext cx="3096344" cy="7920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err="1" smtClean="0">
                <a:solidFill>
                  <a:schemeClr val="tx1"/>
                </a:solidFill>
              </a:rPr>
              <a:t>Alifatisch</a:t>
            </a:r>
            <a:endParaRPr lang="nl-NL" sz="2800" dirty="0" smtClean="0">
              <a:solidFill>
                <a:schemeClr val="tx1"/>
              </a:solidFill>
            </a:endParaRPr>
          </a:p>
          <a:p>
            <a:pPr algn="ctr"/>
            <a:endParaRPr lang="nl-NL" sz="2800" dirty="0" smtClean="0">
              <a:solidFill>
                <a:schemeClr val="tx1"/>
              </a:solidFill>
            </a:endParaRPr>
          </a:p>
        </p:txBody>
      </p:sp>
      <p:sp>
        <p:nvSpPr>
          <p:cNvPr id="12" name="Rechthoek 11"/>
          <p:cNvSpPr/>
          <p:nvPr/>
        </p:nvSpPr>
        <p:spPr>
          <a:xfrm>
            <a:off x="251520" y="3717032"/>
            <a:ext cx="2016224" cy="7920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smtClean="0">
                <a:solidFill>
                  <a:schemeClr val="tx1"/>
                </a:solidFill>
              </a:rPr>
              <a:t>Cyclisch</a:t>
            </a:r>
          </a:p>
          <a:p>
            <a:pPr algn="ctr"/>
            <a:endParaRPr lang="nl-NL" sz="2800" dirty="0"/>
          </a:p>
        </p:txBody>
      </p:sp>
      <p:sp>
        <p:nvSpPr>
          <p:cNvPr id="13" name="Rechthoek 12"/>
          <p:cNvSpPr/>
          <p:nvPr/>
        </p:nvSpPr>
        <p:spPr>
          <a:xfrm>
            <a:off x="2915816" y="3717032"/>
            <a:ext cx="2016224" cy="7920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err="1" smtClean="0">
                <a:solidFill>
                  <a:schemeClr val="tx1"/>
                </a:solidFill>
              </a:rPr>
              <a:t>Acyclisch</a:t>
            </a:r>
            <a:endParaRPr lang="nl-NL" sz="2800" dirty="0" smtClean="0">
              <a:solidFill>
                <a:schemeClr val="tx1"/>
              </a:solidFill>
            </a:endParaRPr>
          </a:p>
          <a:p>
            <a:pPr algn="ctr"/>
            <a:endParaRPr lang="nl-NL" sz="2800" dirty="0"/>
          </a:p>
        </p:txBody>
      </p:sp>
      <p:cxnSp>
        <p:nvCxnSpPr>
          <p:cNvPr id="17" name="Rechte verbindingslijn 16"/>
          <p:cNvCxnSpPr/>
          <p:nvPr/>
        </p:nvCxnSpPr>
        <p:spPr>
          <a:xfrm flipV="1">
            <a:off x="2483768" y="2276872"/>
            <a:ext cx="0" cy="216024"/>
          </a:xfrm>
          <a:prstGeom prst="line">
            <a:avLst/>
          </a:prstGeom>
        </p:spPr>
        <p:style>
          <a:lnRef idx="2">
            <a:schemeClr val="dk1"/>
          </a:lnRef>
          <a:fillRef idx="0">
            <a:schemeClr val="dk1"/>
          </a:fillRef>
          <a:effectRef idx="1">
            <a:schemeClr val="dk1"/>
          </a:effectRef>
          <a:fontRef idx="minor">
            <a:schemeClr val="tx1"/>
          </a:fontRef>
        </p:style>
      </p:cxnSp>
      <p:cxnSp>
        <p:nvCxnSpPr>
          <p:cNvPr id="23" name="Rechte verbindingslijn 22"/>
          <p:cNvCxnSpPr/>
          <p:nvPr/>
        </p:nvCxnSpPr>
        <p:spPr>
          <a:xfrm flipV="1">
            <a:off x="6300192" y="2276872"/>
            <a:ext cx="0" cy="216024"/>
          </a:xfrm>
          <a:prstGeom prst="line">
            <a:avLst/>
          </a:prstGeom>
        </p:spPr>
        <p:style>
          <a:lnRef idx="2">
            <a:schemeClr val="dk1"/>
          </a:lnRef>
          <a:fillRef idx="0">
            <a:schemeClr val="dk1"/>
          </a:fillRef>
          <a:effectRef idx="1">
            <a:schemeClr val="dk1"/>
          </a:effectRef>
          <a:fontRef idx="minor">
            <a:schemeClr val="tx1"/>
          </a:fontRef>
        </p:style>
      </p:cxnSp>
      <p:cxnSp>
        <p:nvCxnSpPr>
          <p:cNvPr id="25" name="Rechte verbindingslijn 24"/>
          <p:cNvCxnSpPr/>
          <p:nvPr/>
        </p:nvCxnSpPr>
        <p:spPr>
          <a:xfrm>
            <a:off x="2483768" y="2276872"/>
            <a:ext cx="3816424" cy="0"/>
          </a:xfrm>
          <a:prstGeom prst="line">
            <a:avLst/>
          </a:prstGeom>
        </p:spPr>
        <p:style>
          <a:lnRef idx="2">
            <a:schemeClr val="dk1"/>
          </a:lnRef>
          <a:fillRef idx="0">
            <a:schemeClr val="dk1"/>
          </a:fillRef>
          <a:effectRef idx="1">
            <a:schemeClr val="dk1"/>
          </a:effectRef>
          <a:fontRef idx="minor">
            <a:schemeClr val="tx1"/>
          </a:fontRef>
        </p:style>
      </p:cxnSp>
      <p:cxnSp>
        <p:nvCxnSpPr>
          <p:cNvPr id="28" name="Rechte verbindingslijn 27"/>
          <p:cNvCxnSpPr/>
          <p:nvPr/>
        </p:nvCxnSpPr>
        <p:spPr>
          <a:xfrm flipV="1">
            <a:off x="4427984" y="2060848"/>
            <a:ext cx="0" cy="216024"/>
          </a:xfrm>
          <a:prstGeom prst="line">
            <a:avLst/>
          </a:prstGeom>
        </p:spPr>
        <p:style>
          <a:lnRef idx="2">
            <a:schemeClr val="dk1"/>
          </a:lnRef>
          <a:fillRef idx="0">
            <a:schemeClr val="dk1"/>
          </a:fillRef>
          <a:effectRef idx="1">
            <a:schemeClr val="dk1"/>
          </a:effectRef>
          <a:fontRef idx="minor">
            <a:schemeClr val="tx1"/>
          </a:fontRef>
        </p:style>
      </p:cxnSp>
      <p:cxnSp>
        <p:nvCxnSpPr>
          <p:cNvPr id="29" name="Rechte verbindingslijn 28"/>
          <p:cNvCxnSpPr/>
          <p:nvPr/>
        </p:nvCxnSpPr>
        <p:spPr>
          <a:xfrm flipV="1">
            <a:off x="2483768" y="3284984"/>
            <a:ext cx="0" cy="216024"/>
          </a:xfrm>
          <a:prstGeom prst="line">
            <a:avLst/>
          </a:prstGeom>
        </p:spPr>
        <p:style>
          <a:lnRef idx="2">
            <a:schemeClr val="dk1"/>
          </a:lnRef>
          <a:fillRef idx="0">
            <a:schemeClr val="dk1"/>
          </a:fillRef>
          <a:effectRef idx="1">
            <a:schemeClr val="dk1"/>
          </a:effectRef>
          <a:fontRef idx="minor">
            <a:schemeClr val="tx1"/>
          </a:fontRef>
        </p:style>
      </p:cxnSp>
      <p:cxnSp>
        <p:nvCxnSpPr>
          <p:cNvPr id="30" name="Rechte verbindingslijn 29"/>
          <p:cNvCxnSpPr/>
          <p:nvPr/>
        </p:nvCxnSpPr>
        <p:spPr>
          <a:xfrm flipV="1">
            <a:off x="1259632" y="3501008"/>
            <a:ext cx="0" cy="216024"/>
          </a:xfrm>
          <a:prstGeom prst="line">
            <a:avLst/>
          </a:prstGeom>
        </p:spPr>
        <p:style>
          <a:lnRef idx="2">
            <a:schemeClr val="dk1"/>
          </a:lnRef>
          <a:fillRef idx="0">
            <a:schemeClr val="dk1"/>
          </a:fillRef>
          <a:effectRef idx="1">
            <a:schemeClr val="dk1"/>
          </a:effectRef>
          <a:fontRef idx="minor">
            <a:schemeClr val="tx1"/>
          </a:fontRef>
        </p:style>
      </p:cxnSp>
      <p:cxnSp>
        <p:nvCxnSpPr>
          <p:cNvPr id="31" name="Rechte verbindingslijn 30"/>
          <p:cNvCxnSpPr/>
          <p:nvPr/>
        </p:nvCxnSpPr>
        <p:spPr>
          <a:xfrm flipV="1">
            <a:off x="3851920" y="3501008"/>
            <a:ext cx="0" cy="216024"/>
          </a:xfrm>
          <a:prstGeom prst="line">
            <a:avLst/>
          </a:prstGeom>
        </p:spPr>
        <p:style>
          <a:lnRef idx="2">
            <a:schemeClr val="dk1"/>
          </a:lnRef>
          <a:fillRef idx="0">
            <a:schemeClr val="dk1"/>
          </a:fillRef>
          <a:effectRef idx="1">
            <a:schemeClr val="dk1"/>
          </a:effectRef>
          <a:fontRef idx="minor">
            <a:schemeClr val="tx1"/>
          </a:fontRef>
        </p:style>
      </p:cxnSp>
      <p:cxnSp>
        <p:nvCxnSpPr>
          <p:cNvPr id="33" name="Rechte verbindingslijn 32"/>
          <p:cNvCxnSpPr/>
          <p:nvPr/>
        </p:nvCxnSpPr>
        <p:spPr>
          <a:xfrm>
            <a:off x="1259632" y="3501008"/>
            <a:ext cx="2592288" cy="0"/>
          </a:xfrm>
          <a:prstGeom prst="line">
            <a:avLst/>
          </a:prstGeom>
        </p:spPr>
        <p:style>
          <a:lnRef idx="2">
            <a:schemeClr val="dk1"/>
          </a:lnRef>
          <a:fillRef idx="0">
            <a:schemeClr val="dk1"/>
          </a:fillRef>
          <a:effectRef idx="1">
            <a:schemeClr val="dk1"/>
          </a:effectRef>
          <a:fontRef idx="minor">
            <a:schemeClr val="tx1"/>
          </a:fontRef>
        </p:style>
      </p:cxnSp>
      <p:cxnSp>
        <p:nvCxnSpPr>
          <p:cNvPr id="34" name="Rechte verbindingslijn 33"/>
          <p:cNvCxnSpPr/>
          <p:nvPr/>
        </p:nvCxnSpPr>
        <p:spPr>
          <a:xfrm flipV="1">
            <a:off x="3923928" y="4509120"/>
            <a:ext cx="0" cy="216024"/>
          </a:xfrm>
          <a:prstGeom prst="line">
            <a:avLst/>
          </a:prstGeom>
        </p:spPr>
        <p:style>
          <a:lnRef idx="2">
            <a:schemeClr val="dk1"/>
          </a:lnRef>
          <a:fillRef idx="0">
            <a:schemeClr val="dk1"/>
          </a:fillRef>
          <a:effectRef idx="1">
            <a:schemeClr val="dk1"/>
          </a:effectRef>
          <a:fontRef idx="minor">
            <a:schemeClr val="tx1"/>
          </a:fontRef>
        </p:style>
      </p:cxnSp>
      <p:cxnSp>
        <p:nvCxnSpPr>
          <p:cNvPr id="35" name="Rechte verbindingslijn 34"/>
          <p:cNvCxnSpPr/>
          <p:nvPr/>
        </p:nvCxnSpPr>
        <p:spPr>
          <a:xfrm flipV="1">
            <a:off x="5148064" y="4725144"/>
            <a:ext cx="0" cy="216024"/>
          </a:xfrm>
          <a:prstGeom prst="line">
            <a:avLst/>
          </a:prstGeom>
        </p:spPr>
        <p:style>
          <a:lnRef idx="2">
            <a:schemeClr val="dk1"/>
          </a:lnRef>
          <a:fillRef idx="0">
            <a:schemeClr val="dk1"/>
          </a:fillRef>
          <a:effectRef idx="1">
            <a:schemeClr val="dk1"/>
          </a:effectRef>
          <a:fontRef idx="minor">
            <a:schemeClr val="tx1"/>
          </a:fontRef>
        </p:style>
      </p:cxnSp>
      <p:cxnSp>
        <p:nvCxnSpPr>
          <p:cNvPr id="36" name="Rechte verbindingslijn 35"/>
          <p:cNvCxnSpPr/>
          <p:nvPr/>
        </p:nvCxnSpPr>
        <p:spPr>
          <a:xfrm flipV="1">
            <a:off x="2555776" y="4725144"/>
            <a:ext cx="0" cy="216024"/>
          </a:xfrm>
          <a:prstGeom prst="line">
            <a:avLst/>
          </a:prstGeom>
        </p:spPr>
        <p:style>
          <a:lnRef idx="2">
            <a:schemeClr val="dk1"/>
          </a:lnRef>
          <a:fillRef idx="0">
            <a:schemeClr val="dk1"/>
          </a:fillRef>
          <a:effectRef idx="1">
            <a:schemeClr val="dk1"/>
          </a:effectRef>
          <a:fontRef idx="minor">
            <a:schemeClr val="tx1"/>
          </a:fontRef>
        </p:style>
      </p:cxnSp>
      <p:cxnSp>
        <p:nvCxnSpPr>
          <p:cNvPr id="37" name="Rechte verbindingslijn 36"/>
          <p:cNvCxnSpPr/>
          <p:nvPr/>
        </p:nvCxnSpPr>
        <p:spPr>
          <a:xfrm>
            <a:off x="2555776" y="4725144"/>
            <a:ext cx="2592288" cy="0"/>
          </a:xfrm>
          <a:prstGeom prst="line">
            <a:avLst/>
          </a:prstGeom>
        </p:spPr>
        <p:style>
          <a:lnRef idx="2">
            <a:schemeClr val="dk1"/>
          </a:lnRef>
          <a:fillRef idx="0">
            <a:schemeClr val="dk1"/>
          </a:fillRef>
          <a:effectRef idx="1">
            <a:schemeClr val="dk1"/>
          </a:effectRef>
          <a:fontRef idx="minor">
            <a:schemeClr val="tx1"/>
          </a:fontRef>
        </p:style>
      </p:cxnSp>
      <p:sp>
        <p:nvSpPr>
          <p:cNvPr id="38" name="Rechthoek 37"/>
          <p:cNvSpPr/>
          <p:nvPr/>
        </p:nvSpPr>
        <p:spPr>
          <a:xfrm>
            <a:off x="1547664" y="4941168"/>
            <a:ext cx="2016224" cy="7920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smtClean="0">
                <a:solidFill>
                  <a:schemeClr val="tx1"/>
                </a:solidFill>
              </a:rPr>
              <a:t>Vertakt</a:t>
            </a:r>
          </a:p>
          <a:p>
            <a:pPr algn="ctr"/>
            <a:endParaRPr lang="nl-NL" sz="2800" dirty="0"/>
          </a:p>
        </p:txBody>
      </p:sp>
      <p:sp>
        <p:nvSpPr>
          <p:cNvPr id="39" name="Rechthoek 38"/>
          <p:cNvSpPr/>
          <p:nvPr/>
        </p:nvSpPr>
        <p:spPr>
          <a:xfrm>
            <a:off x="4139952" y="4941168"/>
            <a:ext cx="2088232" cy="79208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2800" dirty="0" smtClean="0">
                <a:solidFill>
                  <a:schemeClr val="tx1"/>
                </a:solidFill>
              </a:rPr>
              <a:t>Onvertakt</a:t>
            </a:r>
          </a:p>
          <a:p>
            <a:pPr algn="ctr"/>
            <a:endParaRPr lang="nl-NL" sz="2800" dirty="0"/>
          </a:p>
        </p:txBody>
      </p:sp>
      <p:sp>
        <p:nvSpPr>
          <p:cNvPr id="40" name="Tekstvak 39"/>
          <p:cNvSpPr txBox="1"/>
          <p:nvPr/>
        </p:nvSpPr>
        <p:spPr>
          <a:xfrm>
            <a:off x="1475656" y="2924944"/>
            <a:ext cx="2160240" cy="307777"/>
          </a:xfrm>
          <a:prstGeom prst="rect">
            <a:avLst/>
          </a:prstGeom>
          <a:noFill/>
        </p:spPr>
        <p:txBody>
          <a:bodyPr wrap="square" rtlCol="0">
            <a:spAutoFit/>
          </a:bodyPr>
          <a:lstStyle/>
          <a:p>
            <a:r>
              <a:rPr lang="nl-NL" sz="1400" dirty="0" smtClean="0"/>
              <a:t>Verzadigd en onverzadigd</a:t>
            </a:r>
            <a:endParaRPr lang="nl-NL" sz="1400" dirty="0"/>
          </a:p>
        </p:txBody>
      </p:sp>
      <p:sp>
        <p:nvSpPr>
          <p:cNvPr id="41" name="Tekstvak 40"/>
          <p:cNvSpPr txBox="1"/>
          <p:nvPr/>
        </p:nvSpPr>
        <p:spPr>
          <a:xfrm>
            <a:off x="251520" y="4149080"/>
            <a:ext cx="2160240" cy="307777"/>
          </a:xfrm>
          <a:prstGeom prst="rect">
            <a:avLst/>
          </a:prstGeom>
          <a:noFill/>
        </p:spPr>
        <p:txBody>
          <a:bodyPr wrap="square" rtlCol="0">
            <a:spAutoFit/>
          </a:bodyPr>
          <a:lstStyle/>
          <a:p>
            <a:r>
              <a:rPr lang="nl-NL" sz="1400" dirty="0" smtClean="0"/>
              <a:t>Verzadigd en onverzadigd</a:t>
            </a:r>
            <a:endParaRPr lang="nl-NL" sz="1400" dirty="0"/>
          </a:p>
        </p:txBody>
      </p:sp>
      <p:sp>
        <p:nvSpPr>
          <p:cNvPr id="42" name="Tekstvak 41"/>
          <p:cNvSpPr txBox="1"/>
          <p:nvPr/>
        </p:nvSpPr>
        <p:spPr>
          <a:xfrm>
            <a:off x="2915816" y="4149080"/>
            <a:ext cx="2160240" cy="307777"/>
          </a:xfrm>
          <a:prstGeom prst="rect">
            <a:avLst/>
          </a:prstGeom>
          <a:noFill/>
        </p:spPr>
        <p:txBody>
          <a:bodyPr wrap="square" rtlCol="0">
            <a:spAutoFit/>
          </a:bodyPr>
          <a:lstStyle/>
          <a:p>
            <a:r>
              <a:rPr lang="nl-NL" sz="1400" dirty="0" smtClean="0"/>
              <a:t>Verzadigd en onverzadigd</a:t>
            </a:r>
            <a:endParaRPr lang="nl-NL" sz="1400" dirty="0"/>
          </a:p>
        </p:txBody>
      </p:sp>
      <p:sp>
        <p:nvSpPr>
          <p:cNvPr id="43" name="Tekstvak 42"/>
          <p:cNvSpPr txBox="1"/>
          <p:nvPr/>
        </p:nvSpPr>
        <p:spPr>
          <a:xfrm>
            <a:off x="1547664" y="5301208"/>
            <a:ext cx="2160240" cy="307777"/>
          </a:xfrm>
          <a:prstGeom prst="rect">
            <a:avLst/>
          </a:prstGeom>
          <a:noFill/>
        </p:spPr>
        <p:txBody>
          <a:bodyPr wrap="square" rtlCol="0">
            <a:spAutoFit/>
          </a:bodyPr>
          <a:lstStyle/>
          <a:p>
            <a:r>
              <a:rPr lang="nl-NL" sz="1400" dirty="0" smtClean="0"/>
              <a:t>Verzadigd en onverzadigd</a:t>
            </a:r>
            <a:endParaRPr lang="nl-NL" sz="1400" dirty="0"/>
          </a:p>
        </p:txBody>
      </p:sp>
      <p:sp>
        <p:nvSpPr>
          <p:cNvPr id="44" name="Tekstvak 43"/>
          <p:cNvSpPr txBox="1"/>
          <p:nvPr/>
        </p:nvSpPr>
        <p:spPr>
          <a:xfrm>
            <a:off x="4139952" y="5301208"/>
            <a:ext cx="2160240" cy="307777"/>
          </a:xfrm>
          <a:prstGeom prst="rect">
            <a:avLst/>
          </a:prstGeom>
          <a:noFill/>
        </p:spPr>
        <p:txBody>
          <a:bodyPr wrap="square" rtlCol="0">
            <a:spAutoFit/>
          </a:bodyPr>
          <a:lstStyle/>
          <a:p>
            <a:r>
              <a:rPr lang="nl-NL" sz="1400" dirty="0" smtClean="0"/>
              <a:t>Verzadigd en onverzadigd</a:t>
            </a:r>
            <a:endParaRPr lang="nl-NL"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9"/>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4"/>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6"/>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9"/>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40"/>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2"/>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4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38" grpId="0" animBg="1"/>
      <p:bldP spid="39" grpId="0" animBg="1"/>
      <p:bldP spid="40" grpId="0"/>
      <p:bldP spid="41" grpId="0"/>
      <p:bldP spid="42" grpId="0"/>
      <p:bldP spid="43" grpId="0"/>
      <p:bldP spid="44" grpId="0"/>
    </p:bld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240</TotalTime>
  <Words>260</Words>
  <Application>Microsoft Office PowerPoint</Application>
  <PresentationFormat>Diavoorstelling (4:3)</PresentationFormat>
  <Paragraphs>104</Paragraphs>
  <Slides>7</Slides>
  <Notes>0</Notes>
  <HiddenSlides>0</HiddenSlides>
  <MMClips>0</MMClips>
  <ScaleCrop>false</ScaleCrop>
  <HeadingPairs>
    <vt:vector size="4" baseType="variant">
      <vt:variant>
        <vt:lpstr>Thema</vt:lpstr>
      </vt:variant>
      <vt:variant>
        <vt:i4>1</vt:i4>
      </vt:variant>
      <vt:variant>
        <vt:lpstr>Diatitels</vt:lpstr>
      </vt:variant>
      <vt:variant>
        <vt:i4>7</vt:i4>
      </vt:variant>
    </vt:vector>
  </HeadingPairs>
  <TitlesOfParts>
    <vt:vector size="8" baseType="lpstr">
      <vt:lpstr>Office-thema</vt:lpstr>
      <vt:lpstr>Koolwaterstoffen</vt:lpstr>
      <vt:lpstr>Koolwaterstoffen</vt:lpstr>
      <vt:lpstr>Koolwaterstoffen</vt:lpstr>
      <vt:lpstr>Koolwaterstoffen</vt:lpstr>
      <vt:lpstr>Naamgeving koolwaterstoffen</vt:lpstr>
      <vt:lpstr>Van naam naar structuur</vt:lpstr>
      <vt:lpstr>Dia 7</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Koolwaterstoffen</dc:title>
  <dc:creator>Nelly Andela</dc:creator>
  <cp:lastModifiedBy>docent</cp:lastModifiedBy>
  <cp:revision>30</cp:revision>
  <dcterms:created xsi:type="dcterms:W3CDTF">2015-11-09T12:04:35Z</dcterms:created>
  <dcterms:modified xsi:type="dcterms:W3CDTF">2018-11-07T14:09:27Z</dcterms:modified>
</cp:coreProperties>
</file>