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126" d="100"/>
          <a:sy n="126" d="100"/>
        </p:scale>
        <p:origin x="-6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F9135-91DF-4EA8-9CF6-BB5E801951E7}" type="datetimeFigureOut">
              <a:rPr lang="nl-NL" smtClean="0"/>
              <a:pPr/>
              <a:t>21-9-2021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5A4D4-39F8-4D5C-AC5B-EAE8E0AD91A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Methanol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(CH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OH)  kan gemaakt worden uit synthese gas. Synthese gas is een mengsel van koolmonoxide en waterstof. Deze twee stoffen reageren onder bepaalde omstandigheden tot methanol.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	Geef een kloppende reactievergelijking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Onder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de heersende omstandigheden is het molair volume 25,2 L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	Hoeveel L waterstof hebben we nodig om 100 g methanol te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maken.</a:t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> 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57200" y="2492896"/>
            <a:ext cx="2098576" cy="3633267"/>
          </a:xfrm>
        </p:spPr>
        <p:txBody>
          <a:bodyPr/>
          <a:lstStyle/>
          <a:p>
            <a:r>
              <a:rPr lang="nl-NL" dirty="0"/>
              <a:t>a</a:t>
            </a:r>
            <a:r>
              <a:rPr lang="nl-NL" dirty="0" smtClean="0"/>
              <a:t> </a:t>
            </a:r>
            <a:endParaRPr lang="nl-NL" dirty="0" smtClean="0"/>
          </a:p>
          <a:p>
            <a:r>
              <a:rPr lang="nl-NL" dirty="0" smtClean="0"/>
              <a:t>b  </a:t>
            </a:r>
            <a:r>
              <a:rPr lang="nl-NL" dirty="0" smtClean="0"/>
              <a:t>(Stap </a:t>
            </a:r>
            <a:r>
              <a:rPr lang="nl-NL" dirty="0" smtClean="0"/>
              <a:t>1)</a:t>
            </a:r>
            <a:endParaRPr lang="nl-NL" dirty="0" smtClean="0"/>
          </a:p>
          <a:p>
            <a:pPr>
              <a:buNone/>
            </a:pPr>
            <a:endParaRPr lang="nl-NL" dirty="0" smtClean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2843808" y="2348881"/>
            <a:ext cx="5842993" cy="4176464"/>
          </a:xfrm>
        </p:spPr>
        <p:txBody>
          <a:bodyPr>
            <a:normAutofit/>
          </a:bodyPr>
          <a:lstStyle/>
          <a:p>
            <a:r>
              <a:rPr lang="nl-NL" dirty="0" smtClean="0"/>
              <a:t>Schema       CO    +     H</a:t>
            </a:r>
            <a:r>
              <a:rPr lang="nl-NL" baseline="-25000" dirty="0" smtClean="0"/>
              <a:t>2</a:t>
            </a:r>
            <a:r>
              <a:rPr lang="nl-NL" dirty="0" smtClean="0"/>
              <a:t>          CH</a:t>
            </a:r>
            <a:r>
              <a:rPr lang="nl-NL" baseline="-25000" dirty="0" smtClean="0"/>
              <a:t>3</a:t>
            </a:r>
            <a:r>
              <a:rPr lang="nl-NL" dirty="0" smtClean="0"/>
              <a:t>OH</a:t>
            </a:r>
          </a:p>
          <a:p>
            <a:endParaRPr lang="nl-NL" sz="800" dirty="0"/>
          </a:p>
          <a:p>
            <a:r>
              <a:rPr lang="nl-NL" dirty="0" smtClean="0"/>
              <a:t>Wat is de gegeven stof ?</a:t>
            </a:r>
          </a:p>
          <a:p>
            <a:pPr lvl="1"/>
            <a:r>
              <a:rPr lang="nl-NL" dirty="0" smtClean="0">
                <a:solidFill>
                  <a:srgbClr val="FF0000"/>
                </a:solidFill>
              </a:rPr>
              <a:t>100 g methanol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Wat hebben we nodig om dit om te bereken?</a:t>
            </a:r>
          </a:p>
          <a:p>
            <a:pPr marL="742950" lvl="2" indent="-342900"/>
            <a:r>
              <a:rPr lang="nl-NL" dirty="0" smtClean="0">
                <a:solidFill>
                  <a:srgbClr val="FF0000"/>
                </a:solidFill>
              </a:rPr>
              <a:t>Molaire massa methanol   </a:t>
            </a:r>
            <a:r>
              <a:rPr lang="nl-NL" dirty="0" smtClean="0"/>
              <a:t>M = 32,042</a:t>
            </a:r>
            <a:endParaRPr lang="nl-NL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Verhoudingstabel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nl-NL" dirty="0"/>
          </a:p>
          <a:p>
            <a:pPr marL="342900" lvl="1" indent="-342900">
              <a:buFont typeface="Arial" pitchFamily="34" charset="0"/>
              <a:buChar char="•"/>
            </a:pPr>
            <a:endParaRPr lang="nl-N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nl-NL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nl-NL" dirty="0" smtClean="0"/>
              <a:t>? =                   =  3,12 mol methanol</a:t>
            </a:r>
          </a:p>
          <a:p>
            <a:endParaRPr lang="nl-NL" dirty="0" smtClean="0"/>
          </a:p>
        </p:txBody>
      </p:sp>
      <p:cxnSp>
        <p:nvCxnSpPr>
          <p:cNvPr id="10" name="Rechte verbindingslijn met pijl 9"/>
          <p:cNvCxnSpPr/>
          <p:nvPr/>
        </p:nvCxnSpPr>
        <p:spPr>
          <a:xfrm>
            <a:off x="6228184" y="263691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hthoek 11"/>
          <p:cNvSpPr/>
          <p:nvPr/>
        </p:nvSpPr>
        <p:spPr>
          <a:xfrm>
            <a:off x="4644008" y="2348880"/>
            <a:ext cx="15121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6804248" y="2348880"/>
            <a:ext cx="93610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5580112" y="242088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3203848" y="2278613"/>
            <a:ext cx="151216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Kloppend</a:t>
            </a:r>
          </a:p>
          <a:p>
            <a:r>
              <a:rPr lang="nl-NL" dirty="0" smtClean="0"/>
              <a:t>maken</a:t>
            </a:r>
            <a:endParaRPr lang="nl-NL" dirty="0"/>
          </a:p>
        </p:txBody>
      </p:sp>
      <p:sp>
        <p:nvSpPr>
          <p:cNvPr id="16" name="Rechthoek 15"/>
          <p:cNvSpPr/>
          <p:nvPr/>
        </p:nvSpPr>
        <p:spPr>
          <a:xfrm>
            <a:off x="1140756" y="3068960"/>
            <a:ext cx="100811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6084168" y="4149080"/>
            <a:ext cx="122413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5364088" y="4509120"/>
          <a:ext cx="254394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972"/>
                <a:gridCol w="1271972"/>
              </a:tblGrid>
              <a:tr h="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kstvak 19"/>
          <p:cNvSpPr txBox="1"/>
          <p:nvPr/>
        </p:nvSpPr>
        <p:spPr>
          <a:xfrm>
            <a:off x="5724128" y="45091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020272" y="45091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796136" y="48691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732240" y="486916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32,042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6876256" y="52292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5868144" y="522920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cxnSp>
        <p:nvCxnSpPr>
          <p:cNvPr id="27" name="Rechte verbindingslijn 26"/>
          <p:cNvCxnSpPr/>
          <p:nvPr/>
        </p:nvCxnSpPr>
        <p:spPr>
          <a:xfrm>
            <a:off x="3707904" y="6093296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3635896" y="57239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1 . 100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3707904" y="60932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32,042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4644008" y="5877272"/>
            <a:ext cx="223224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Methanol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(CH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OH)  kan gemaakt worden uit synthese gas. Synthese gas is een mengsel van koolmonoxide en waterstof. Deze twee stoffen reageren onder bepaalde omstandigheden tot methanol.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	Geef een kloppende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reactievergelijking</a:t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Onder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de heersende omstandigheden is het molair volume 25,2 L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	Hoeveel L waterstof hebben we nodig om 100 g methanol te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maken.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> 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2098576" cy="3849291"/>
          </a:xfrm>
        </p:spPr>
        <p:txBody>
          <a:bodyPr/>
          <a:lstStyle/>
          <a:p>
            <a:r>
              <a:rPr lang="nl-NL" dirty="0"/>
              <a:t>a</a:t>
            </a:r>
            <a:r>
              <a:rPr lang="nl-NL" dirty="0" smtClean="0"/>
              <a:t>  </a:t>
            </a:r>
            <a:endParaRPr lang="nl-NL" dirty="0" smtClean="0"/>
          </a:p>
          <a:p>
            <a:r>
              <a:rPr lang="nl-NL" dirty="0" smtClean="0"/>
              <a:t>b  </a:t>
            </a:r>
            <a:r>
              <a:rPr lang="nl-NL" dirty="0" smtClean="0"/>
              <a:t>stap </a:t>
            </a:r>
            <a:r>
              <a:rPr lang="nl-NL" dirty="0" smtClean="0"/>
              <a:t>1</a:t>
            </a:r>
            <a:endParaRPr lang="nl-NL" dirty="0" smtClean="0"/>
          </a:p>
          <a:p>
            <a:endParaRPr lang="nl-NL" sz="1200" dirty="0"/>
          </a:p>
          <a:p>
            <a:r>
              <a:rPr lang="nl-NL" dirty="0" smtClean="0"/>
              <a:t>    stap </a:t>
            </a:r>
            <a:r>
              <a:rPr lang="nl-NL" dirty="0" smtClean="0"/>
              <a:t>2</a:t>
            </a:r>
            <a:endParaRPr lang="nl-NL" dirty="0" smtClean="0"/>
          </a:p>
          <a:p>
            <a:pPr>
              <a:buNone/>
            </a:pPr>
            <a:endParaRPr lang="nl-NL" dirty="0" smtClean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2843808" y="2204865"/>
            <a:ext cx="5842993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200" dirty="0" smtClean="0"/>
              <a:t>a                      CO   +  2H</a:t>
            </a:r>
            <a:r>
              <a:rPr lang="nl-NL" sz="2200" baseline="-25000" dirty="0" smtClean="0"/>
              <a:t>2</a:t>
            </a:r>
            <a:r>
              <a:rPr lang="nl-NL" sz="2200" dirty="0" smtClean="0"/>
              <a:t>             CH</a:t>
            </a:r>
            <a:r>
              <a:rPr lang="nl-NL" sz="2200" baseline="-25000" dirty="0" smtClean="0"/>
              <a:t>3</a:t>
            </a:r>
            <a:r>
              <a:rPr lang="nl-NL" sz="2200" dirty="0" smtClean="0"/>
              <a:t>OH</a:t>
            </a:r>
          </a:p>
          <a:p>
            <a:pPr>
              <a:buNone/>
            </a:pPr>
            <a:r>
              <a:rPr lang="nl-NL" sz="2200" dirty="0"/>
              <a:t>b</a:t>
            </a:r>
            <a:r>
              <a:rPr lang="nl-NL" sz="2200" dirty="0" smtClean="0"/>
              <a:t> 		berekent   3,12 mol methanol	</a:t>
            </a:r>
          </a:p>
          <a:p>
            <a:pPr>
              <a:buNone/>
            </a:pPr>
            <a:endParaRPr lang="nl-NL" sz="2200" dirty="0" smtClean="0"/>
          </a:p>
          <a:p>
            <a:pPr>
              <a:buNone/>
            </a:pPr>
            <a:r>
              <a:rPr lang="nl-NL" sz="2200" smtClean="0"/>
              <a:t>             wat </a:t>
            </a:r>
            <a:r>
              <a:rPr lang="nl-NL" sz="2200" dirty="0" smtClean="0"/>
              <a:t>is de gevraagde stof?</a:t>
            </a:r>
          </a:p>
          <a:p>
            <a:pPr>
              <a:buNone/>
            </a:pPr>
            <a:endParaRPr lang="nl-NL" sz="2200" dirty="0"/>
          </a:p>
          <a:p>
            <a:pPr>
              <a:buNone/>
            </a:pPr>
            <a:r>
              <a:rPr lang="nl-NL" sz="2200" dirty="0" smtClean="0"/>
              <a:t>	       verhoudingstabel</a:t>
            </a:r>
          </a:p>
          <a:p>
            <a:pPr>
              <a:buNone/>
            </a:pPr>
            <a:endParaRPr lang="nl-NL" sz="2200" dirty="0"/>
          </a:p>
          <a:p>
            <a:pPr>
              <a:buNone/>
            </a:pPr>
            <a:endParaRPr lang="nl-NL" sz="2200" dirty="0" smtClean="0"/>
          </a:p>
          <a:p>
            <a:pPr>
              <a:buNone/>
            </a:pPr>
            <a:endParaRPr lang="nl-NL" sz="2200" dirty="0" smtClean="0"/>
          </a:p>
          <a:p>
            <a:pPr>
              <a:buNone/>
            </a:pPr>
            <a:r>
              <a:rPr lang="nl-NL" sz="2200" dirty="0" smtClean="0"/>
              <a:t>        ? =                = 6,24 mol H</a:t>
            </a:r>
            <a:r>
              <a:rPr lang="nl-NL" sz="2200" baseline="-25000" dirty="0" smtClean="0"/>
              <a:t>2</a:t>
            </a:r>
            <a:endParaRPr lang="nl-NL" dirty="0" smtClean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5796136" y="4581128"/>
          <a:ext cx="254394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972"/>
                <a:gridCol w="1271972"/>
              </a:tblGrid>
              <a:tr h="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kstvak 19"/>
          <p:cNvSpPr txBox="1"/>
          <p:nvPr/>
        </p:nvSpPr>
        <p:spPr>
          <a:xfrm>
            <a:off x="5868144" y="458112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</a:t>
            </a:r>
            <a:r>
              <a:rPr lang="nl-NL" dirty="0" smtClean="0"/>
              <a:t>ol </a:t>
            </a:r>
            <a:r>
              <a:rPr lang="nl-NL" dirty="0" err="1" smtClean="0"/>
              <a:t>geg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164288" y="45811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</a:t>
            </a:r>
            <a:r>
              <a:rPr lang="nl-NL" dirty="0" smtClean="0"/>
              <a:t>ol </a:t>
            </a:r>
            <a:r>
              <a:rPr lang="nl-NL" dirty="0" err="1" smtClean="0"/>
              <a:t>gevr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6156176" y="49318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6012160" y="53012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3,12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7524328" y="493187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452320" y="530120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cxnSp>
        <p:nvCxnSpPr>
          <p:cNvPr id="27" name="Rechte verbindingslijn 26"/>
          <p:cNvCxnSpPr/>
          <p:nvPr/>
        </p:nvCxnSpPr>
        <p:spPr>
          <a:xfrm>
            <a:off x="3923928" y="6093296"/>
            <a:ext cx="7200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3851920" y="56612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3,12 . </a:t>
            </a:r>
            <a:r>
              <a:rPr lang="nl-NL" dirty="0"/>
              <a:t>2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3995936" y="61653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cxnSp>
        <p:nvCxnSpPr>
          <p:cNvPr id="31" name="Rechte verbindingslijn met pijl 30"/>
          <p:cNvCxnSpPr/>
          <p:nvPr/>
        </p:nvCxnSpPr>
        <p:spPr>
          <a:xfrm>
            <a:off x="5796136" y="242088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Tekstvak 32"/>
          <p:cNvSpPr txBox="1"/>
          <p:nvPr/>
        </p:nvSpPr>
        <p:spPr>
          <a:xfrm>
            <a:off x="4932040" y="38610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waterstof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4788024" y="5877272"/>
            <a:ext cx="158417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/>
      <p:bldP spid="33" grpId="0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pPr algn="l"/>
            <a:r>
              <a:rPr lang="nl-NL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Methanol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(CH</a:t>
            </a:r>
            <a:r>
              <a:rPr lang="nl-NL" sz="20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OH)  kan gemaakt worden uit synthese gas. Synthese gas is een mengsel van koolmonoxide en waterstof. Deze twee stoffen reageren onder bepaalde omstandigheden tot methanol.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	Geef een kloppende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reactievergelijking</a:t>
            </a:r>
            <a:br>
              <a:rPr lang="nl-NL" sz="2000" dirty="0" smtClean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Onder 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de heersende omstandigheden is het molair volume 25,2 L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>	Hoeveel L waterstof hebben we nodig om 100 g methanol te </a:t>
            </a:r>
            <a:r>
              <a:rPr lang="nl-NL" sz="2000" dirty="0" smtClean="0">
                <a:latin typeface="Arial" pitchFamily="34" charset="0"/>
                <a:cs typeface="Arial" pitchFamily="34" charset="0"/>
              </a:rPr>
              <a:t>maken.</a:t>
            </a:r>
            <a:r>
              <a:rPr lang="nl-NL" sz="2000" dirty="0">
                <a:latin typeface="Arial" pitchFamily="34" charset="0"/>
                <a:cs typeface="Arial" pitchFamily="34" charset="0"/>
              </a:rPr>
              <a:t/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r>
              <a:rPr lang="nl-NL" sz="2000" dirty="0">
                <a:latin typeface="Arial" pitchFamily="34" charset="0"/>
                <a:cs typeface="Arial" pitchFamily="34" charset="0"/>
              </a:rPr>
              <a:t> </a:t>
            </a:r>
            <a:br>
              <a:rPr lang="nl-NL" sz="2000" dirty="0">
                <a:latin typeface="Arial" pitchFamily="34" charset="0"/>
                <a:cs typeface="Arial" pitchFamily="34" charset="0"/>
              </a:rPr>
            </a:b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2098576" cy="3849291"/>
          </a:xfrm>
        </p:spPr>
        <p:txBody>
          <a:bodyPr/>
          <a:lstStyle/>
          <a:p>
            <a:r>
              <a:rPr lang="nl-NL" dirty="0"/>
              <a:t>a</a:t>
            </a:r>
            <a:r>
              <a:rPr lang="nl-NL" dirty="0" smtClean="0"/>
              <a:t>  </a:t>
            </a:r>
            <a:endParaRPr lang="nl-NL" dirty="0" smtClean="0"/>
          </a:p>
          <a:p>
            <a:r>
              <a:rPr lang="nl-NL" dirty="0" smtClean="0"/>
              <a:t>b  </a:t>
            </a:r>
            <a:r>
              <a:rPr lang="nl-NL" dirty="0" smtClean="0"/>
              <a:t>stap </a:t>
            </a:r>
            <a:r>
              <a:rPr lang="nl-NL" dirty="0" smtClean="0"/>
              <a:t>2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    stap </a:t>
            </a:r>
            <a:r>
              <a:rPr lang="nl-NL" dirty="0" smtClean="0"/>
              <a:t>3</a:t>
            </a:r>
            <a:endParaRPr lang="nl-NL" dirty="0" smtClean="0"/>
          </a:p>
          <a:p>
            <a:pPr>
              <a:buNone/>
            </a:pPr>
            <a:endParaRPr lang="nl-NL" dirty="0" smtClean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2843808" y="2204865"/>
            <a:ext cx="5842993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200" dirty="0" smtClean="0"/>
              <a:t>a                      CO   +  2H</a:t>
            </a:r>
            <a:r>
              <a:rPr lang="nl-NL" sz="2200" baseline="-25000" dirty="0" smtClean="0"/>
              <a:t>2</a:t>
            </a:r>
            <a:r>
              <a:rPr lang="nl-NL" sz="2200" dirty="0" smtClean="0"/>
              <a:t>           CH</a:t>
            </a:r>
            <a:r>
              <a:rPr lang="nl-NL" sz="2200" baseline="-25000" dirty="0" smtClean="0"/>
              <a:t>3</a:t>
            </a:r>
            <a:r>
              <a:rPr lang="nl-NL" sz="2200" dirty="0" smtClean="0"/>
              <a:t>OH</a:t>
            </a:r>
          </a:p>
          <a:p>
            <a:pPr>
              <a:buNone/>
            </a:pPr>
            <a:r>
              <a:rPr lang="nl-NL" sz="2200" dirty="0"/>
              <a:t>b</a:t>
            </a:r>
            <a:r>
              <a:rPr lang="nl-NL" sz="2200" dirty="0" smtClean="0"/>
              <a:t> 		berekent   6,24 mol waterstof	</a:t>
            </a:r>
          </a:p>
          <a:p>
            <a:pPr>
              <a:buNone/>
            </a:pPr>
            <a:r>
              <a:rPr lang="nl-NL" sz="2200" dirty="0" smtClean="0"/>
              <a:t>      wat is de gevraagde eenheid	</a:t>
            </a:r>
          </a:p>
          <a:p>
            <a:pPr>
              <a:buNone/>
            </a:pPr>
            <a:r>
              <a:rPr lang="nl-NL" sz="2200" dirty="0"/>
              <a:t>	</a:t>
            </a:r>
            <a:endParaRPr lang="nl-NL" sz="2200" dirty="0" smtClean="0"/>
          </a:p>
          <a:p>
            <a:pPr>
              <a:buNone/>
            </a:pPr>
            <a:r>
              <a:rPr lang="nl-NL" sz="2200" dirty="0" smtClean="0"/>
              <a:t>     welk gegeven hebben we dan nodig</a:t>
            </a:r>
          </a:p>
          <a:p>
            <a:pPr>
              <a:buNone/>
            </a:pPr>
            <a:endParaRPr lang="nl-NL" sz="2200" dirty="0"/>
          </a:p>
          <a:p>
            <a:pPr>
              <a:buNone/>
            </a:pPr>
            <a:r>
              <a:rPr lang="nl-NL" sz="2200" dirty="0" smtClean="0"/>
              <a:t>     verhoudingstabel</a:t>
            </a:r>
          </a:p>
          <a:p>
            <a:pPr>
              <a:buNone/>
            </a:pPr>
            <a:endParaRPr lang="nl-NL" sz="2200" dirty="0"/>
          </a:p>
          <a:p>
            <a:pPr>
              <a:buNone/>
            </a:pPr>
            <a:endParaRPr lang="nl-NL" sz="2200" dirty="0" smtClean="0"/>
          </a:p>
          <a:p>
            <a:pPr>
              <a:buNone/>
            </a:pPr>
            <a:r>
              <a:rPr lang="nl-NL" sz="2200" dirty="0"/>
              <a:t> </a:t>
            </a:r>
            <a:r>
              <a:rPr lang="nl-NL" sz="2200" dirty="0" smtClean="0"/>
              <a:t>     ? =                    = 157 L H</a:t>
            </a:r>
            <a:r>
              <a:rPr lang="nl-NL" sz="2200" baseline="-25000" dirty="0" smtClean="0"/>
              <a:t>2</a:t>
            </a:r>
            <a:endParaRPr lang="nl-NL" sz="2200" dirty="0" smtClean="0"/>
          </a:p>
          <a:p>
            <a:pPr>
              <a:buNone/>
            </a:pPr>
            <a:endParaRPr lang="nl-NL" dirty="0" smtClean="0"/>
          </a:p>
        </p:txBody>
      </p:sp>
      <p:sp>
        <p:nvSpPr>
          <p:cNvPr id="17" name="Rechthoek 16"/>
          <p:cNvSpPr/>
          <p:nvPr/>
        </p:nvSpPr>
        <p:spPr>
          <a:xfrm>
            <a:off x="6588224" y="6021288"/>
            <a:ext cx="122413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5436096" y="4725144"/>
          <a:ext cx="254394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972"/>
                <a:gridCol w="1271972"/>
              </a:tblGrid>
              <a:tr h="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</a:t>
                      </a:r>
                      <a:endParaRPr lang="nl-NL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kstvak 19"/>
          <p:cNvSpPr txBox="1"/>
          <p:nvPr/>
        </p:nvSpPr>
        <p:spPr>
          <a:xfrm>
            <a:off x="6876256" y="472514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5580112" y="47251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</a:t>
            </a:r>
            <a:r>
              <a:rPr lang="nl-NL" dirty="0" smtClean="0"/>
              <a:t>ol 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868144" y="50851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5724128" y="54452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6,24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6876256" y="50851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25,2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7020272" y="54452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cxnSp>
        <p:nvCxnSpPr>
          <p:cNvPr id="27" name="Rechte verbindingslijn 26"/>
          <p:cNvCxnSpPr/>
          <p:nvPr/>
        </p:nvCxnSpPr>
        <p:spPr>
          <a:xfrm>
            <a:off x="3707904" y="6093296"/>
            <a:ext cx="10081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3635896" y="57239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6,24 . 25,2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4139952" y="60932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</a:t>
            </a:r>
          </a:p>
        </p:txBody>
      </p:sp>
      <p:cxnSp>
        <p:nvCxnSpPr>
          <p:cNvPr id="31" name="Rechte verbindingslijn met pijl 30"/>
          <p:cNvCxnSpPr/>
          <p:nvPr/>
        </p:nvCxnSpPr>
        <p:spPr>
          <a:xfrm>
            <a:off x="5796136" y="242088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kstvak 34"/>
          <p:cNvSpPr txBox="1"/>
          <p:nvPr/>
        </p:nvSpPr>
        <p:spPr>
          <a:xfrm>
            <a:off x="5148064" y="342900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 liter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5004048" y="422108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Molair volume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1187624" y="2780928"/>
            <a:ext cx="79208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4860032" y="5877272"/>
            <a:ext cx="122413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/>
      <p:bldP spid="35" grpId="0"/>
      <p:bldP spid="36" grpId="0"/>
      <p:bldP spid="32" grpId="0" animBg="1"/>
      <p:bldP spid="34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110</Words>
  <Application>Microsoft Office PowerPoint</Application>
  <PresentationFormat>Diavoorstelling (4:3)</PresentationFormat>
  <Paragraphs>75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  Methanol (CH3OH)  kan gemaakt worden uit synthese gas. Synthese gas is een mengsel van koolmonoxide en waterstof. Deze twee stoffen reageren onder bepaalde omstandigheden tot methanol.   a Geef een kloppende reactievergelijking  Onder de heersende omstandigheden is het molair volume 25,2 L b Hoeveel L waterstof hebben we nodig om 100 g methanol te maken.    </vt:lpstr>
      <vt:lpstr>  Methanol (CH3OH)  kan gemaakt worden uit synthese gas. Synthese gas is een mengsel van koolmonoxide en waterstof. Deze twee stoffen reageren onder bepaalde omstandigheden tot methanol.   a Geef een kloppende reactievergelijking Onder de heersende omstandigheden is het molair volume 25,2 L b Hoeveel L waterstof hebben we nodig om 100 g methanol te maken.   </vt:lpstr>
      <vt:lpstr>  Methanol (CH3OH)  kan gemaakt worden uit synthese gas. Synthese gas is een mengsel van koolmonoxide en waterstof. Deze twee stoffen reageren onder bepaalde omstandigheden tot methanol.   a Geef een kloppende reactievergelijking Onder de heersende omstandigheden is het molair volume 25,2 L b Hoeveel L waterstof hebben we nodig om 100 g methanol te maken.  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Methanol (CH3OH)  kan gemaakt worden uit synthese gas. Synthese gas is een mengsel van koolmonoxide en waterstof. Deze twee stoffen reageren onder bepaalde omstandigheden tot methanol.   a Geef een kloppende reactievergelijking  Onder de heersende omstandigheden is het molair volume 25,2 L b Hoeveel L waterstof hebben we nodig om 100 g methanol te maken.  c Hoeveel L koolmonoxide hebben we dan nodig.</dc:title>
  <dc:creator>Nelly Andela</dc:creator>
  <cp:lastModifiedBy>Nelly Andela</cp:lastModifiedBy>
  <cp:revision>13</cp:revision>
  <dcterms:created xsi:type="dcterms:W3CDTF">2020-05-13T19:02:15Z</dcterms:created>
  <dcterms:modified xsi:type="dcterms:W3CDTF">2021-09-21T09:27:26Z</dcterms:modified>
</cp:coreProperties>
</file>