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9456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07E6-2EC4-450D-8564-80C2F385B923}" type="datetimeFigureOut">
              <a:rPr lang="nl-NL" smtClean="0"/>
              <a:pPr/>
              <a:t>22-9-2021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CDFF-E2CC-46F9-BF01-417CCA799A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07E6-2EC4-450D-8564-80C2F385B923}" type="datetimeFigureOut">
              <a:rPr lang="nl-NL" smtClean="0"/>
              <a:pPr/>
              <a:t>22-9-2021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CDFF-E2CC-46F9-BF01-417CCA799A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07E6-2EC4-450D-8564-80C2F385B923}" type="datetimeFigureOut">
              <a:rPr lang="nl-NL" smtClean="0"/>
              <a:pPr/>
              <a:t>22-9-2021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CDFF-E2CC-46F9-BF01-417CCA799A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07E6-2EC4-450D-8564-80C2F385B923}" type="datetimeFigureOut">
              <a:rPr lang="nl-NL" smtClean="0"/>
              <a:pPr/>
              <a:t>22-9-2021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CDFF-E2CC-46F9-BF01-417CCA799A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07E6-2EC4-450D-8564-80C2F385B923}" type="datetimeFigureOut">
              <a:rPr lang="nl-NL" smtClean="0"/>
              <a:pPr/>
              <a:t>22-9-2021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CDFF-E2CC-46F9-BF01-417CCA799A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07E6-2EC4-450D-8564-80C2F385B923}" type="datetimeFigureOut">
              <a:rPr lang="nl-NL" smtClean="0"/>
              <a:pPr/>
              <a:t>22-9-2021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CDFF-E2CC-46F9-BF01-417CCA799A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07E6-2EC4-450D-8564-80C2F385B923}" type="datetimeFigureOut">
              <a:rPr lang="nl-NL" smtClean="0"/>
              <a:pPr/>
              <a:t>22-9-2021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CDFF-E2CC-46F9-BF01-417CCA799A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07E6-2EC4-450D-8564-80C2F385B923}" type="datetimeFigureOut">
              <a:rPr lang="nl-NL" smtClean="0"/>
              <a:pPr/>
              <a:t>22-9-2021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CDFF-E2CC-46F9-BF01-417CCA799A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07E6-2EC4-450D-8564-80C2F385B923}" type="datetimeFigureOut">
              <a:rPr lang="nl-NL" smtClean="0"/>
              <a:pPr/>
              <a:t>22-9-2021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CDFF-E2CC-46F9-BF01-417CCA799A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07E6-2EC4-450D-8564-80C2F385B923}" type="datetimeFigureOut">
              <a:rPr lang="nl-NL" smtClean="0"/>
              <a:pPr/>
              <a:t>22-9-2021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CDFF-E2CC-46F9-BF01-417CCA799A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007E6-2EC4-450D-8564-80C2F385B923}" type="datetimeFigureOut">
              <a:rPr lang="nl-NL" smtClean="0"/>
              <a:pPr/>
              <a:t>22-9-2021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CDFF-E2CC-46F9-BF01-417CCA799A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007E6-2EC4-450D-8564-80C2F385B923}" type="datetimeFigureOut">
              <a:rPr lang="nl-NL" smtClean="0"/>
              <a:pPr/>
              <a:t>22-9-2021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CCDFF-E2CC-46F9-BF01-417CCA799A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Rekenen in de chemie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525963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Christiaan </a:t>
            </a:r>
            <a:r>
              <a:rPr lang="nl-NL" dirty="0"/>
              <a:t>is bezig met practicum. Hij schenkt in een reageerbuis 500 ml 0,5 M </a:t>
            </a:r>
            <a:r>
              <a:rPr lang="nl-NL" dirty="0" smtClean="0"/>
              <a:t>lood(II)nitraatoplossing</a:t>
            </a:r>
            <a:r>
              <a:rPr lang="nl-NL" dirty="0"/>
              <a:t>. Vervolgens voegt hij  700 ml  0,7 M </a:t>
            </a:r>
            <a:r>
              <a:rPr lang="nl-NL" dirty="0" err="1"/>
              <a:t>natriumsulfaatoplossing</a:t>
            </a:r>
            <a:r>
              <a:rPr lang="nl-NL" dirty="0"/>
              <a:t> toe. Hierbij ontstaat een neerslag. Neem aan dat de neergeslagen stof volledig </a:t>
            </a:r>
            <a:r>
              <a:rPr lang="nl-NL" dirty="0" smtClean="0"/>
              <a:t>onoplosbaar </a:t>
            </a:r>
            <a:r>
              <a:rPr lang="nl-NL" dirty="0"/>
              <a:t>is.</a:t>
            </a:r>
          </a:p>
          <a:p>
            <a:r>
              <a:rPr lang="nl-NL" dirty="0"/>
              <a:t>a	Geef de vergelijking van de neerslagvorming.</a:t>
            </a:r>
          </a:p>
          <a:p>
            <a:r>
              <a:rPr lang="nl-NL" dirty="0"/>
              <a:t>b	Welke stof is in overmaat?</a:t>
            </a:r>
          </a:p>
          <a:p>
            <a:r>
              <a:rPr lang="nl-NL" dirty="0" smtClean="0"/>
              <a:t>Christiaan </a:t>
            </a:r>
            <a:r>
              <a:rPr lang="nl-NL" dirty="0"/>
              <a:t>filtreert de oplossing.</a:t>
            </a:r>
          </a:p>
          <a:p>
            <a:r>
              <a:rPr lang="nl-NL" dirty="0"/>
              <a:t>c</a:t>
            </a:r>
            <a:r>
              <a:rPr lang="nl-NL"/>
              <a:t>	</a:t>
            </a:r>
            <a:r>
              <a:rPr lang="nl-NL" smtClean="0"/>
              <a:t>Welke </a:t>
            </a:r>
            <a:r>
              <a:rPr lang="nl-NL" dirty="0" err="1" smtClean="0"/>
              <a:t>ionsoorten</a:t>
            </a:r>
            <a:r>
              <a:rPr lang="nl-NL" dirty="0" smtClean="0"/>
              <a:t> bevat het filtraat (=de oplossing</a:t>
            </a:r>
            <a:r>
              <a:rPr lang="nl-NL" dirty="0" smtClean="0"/>
              <a:t>)? 	Leg </a:t>
            </a:r>
            <a:r>
              <a:rPr lang="nl-NL" dirty="0" smtClean="0"/>
              <a:t>uit.</a:t>
            </a:r>
            <a:endParaRPr lang="nl-NL" dirty="0"/>
          </a:p>
          <a:p>
            <a:r>
              <a:rPr lang="nl-NL" dirty="0"/>
              <a:t>d	Hoeveel gram neerslag is er ontstaan?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latin typeface="Arial" pitchFamily="34" charset="0"/>
                <a:cs typeface="Arial" pitchFamily="34" charset="0"/>
              </a:rPr>
              <a:t>Christiaan is bezig met practicum. Hij schenkt in een reageerbuis 500 ml 0,5 M lood(II)nitraatoplossing. Vervolgens voegt hij  700 ml  0,7 M </a:t>
            </a:r>
            <a:r>
              <a:rPr lang="nl-NL" sz="2400" dirty="0" err="1" smtClean="0">
                <a:latin typeface="Arial" pitchFamily="34" charset="0"/>
                <a:cs typeface="Arial" pitchFamily="34" charset="0"/>
              </a:rPr>
              <a:t>natriumsulfaatoplossing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toe. Hierbij ontstaat een neerslag. Neem aan dat de neergeslagen stof volledig onoplosbaar is.</a:t>
            </a:r>
            <a:r>
              <a:rPr lang="nl-NL" sz="2000" dirty="0" smtClean="0"/>
              <a:t/>
            </a:r>
            <a:br>
              <a:rPr lang="nl-NL" sz="2000" dirty="0" smtClean="0"/>
            </a:b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nl-NL" sz="2400" dirty="0" smtClean="0">
                <a:latin typeface="Arial" pitchFamily="34" charset="0"/>
                <a:cs typeface="Arial" pitchFamily="34" charset="0"/>
              </a:rPr>
              <a:t>a	Geef de vergelijking van de neerslagvorming</a:t>
            </a:r>
          </a:p>
          <a:p>
            <a:pPr lvl="1"/>
            <a:r>
              <a:rPr lang="nl-NL" sz="2000" dirty="0" err="1" smtClean="0">
                <a:latin typeface="Arial" pitchFamily="34" charset="0"/>
                <a:cs typeface="Arial" pitchFamily="34" charset="0"/>
              </a:rPr>
              <a:t>oplosbaarheidstabel</a:t>
            </a:r>
            <a:endParaRPr lang="nl-NL" sz="2000" dirty="0" smtClean="0">
              <a:latin typeface="Arial" pitchFamily="34" charset="0"/>
              <a:cs typeface="Arial" pitchFamily="34" charset="0"/>
            </a:endParaRPr>
          </a:p>
          <a:p>
            <a:endParaRPr lang="nl-NL" sz="2000" dirty="0" smtClean="0">
              <a:latin typeface="Arial" pitchFamily="34" charset="0"/>
              <a:cs typeface="Arial" pitchFamily="34" charset="0"/>
            </a:endParaRPr>
          </a:p>
          <a:p>
            <a:endParaRPr lang="nl-NL" sz="2000" dirty="0" smtClean="0">
              <a:latin typeface="Arial" pitchFamily="34" charset="0"/>
              <a:cs typeface="Arial" pitchFamily="34" charset="0"/>
            </a:endParaRPr>
          </a:p>
          <a:p>
            <a:endParaRPr lang="nl-NL" sz="2000" dirty="0" smtClean="0">
              <a:latin typeface="Arial" pitchFamily="34" charset="0"/>
              <a:cs typeface="Arial" pitchFamily="34" charset="0"/>
            </a:endParaRPr>
          </a:p>
          <a:p>
            <a:endParaRPr lang="nl-NL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nl-NL" sz="16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nl-NL" sz="1600" dirty="0" smtClean="0">
                <a:latin typeface="Arial" pitchFamily="34" charset="0"/>
                <a:cs typeface="Arial" pitchFamily="34" charset="0"/>
              </a:rPr>
              <a:t>Alleen ionen van slecht oplosbaar zout voor de pijl</a:t>
            </a:r>
          </a:p>
          <a:p>
            <a:pPr lvl="1"/>
            <a:r>
              <a:rPr lang="nl-NL" sz="1600" dirty="0" smtClean="0">
                <a:latin typeface="Arial" pitchFamily="34" charset="0"/>
                <a:cs typeface="Arial" pitchFamily="34" charset="0"/>
              </a:rPr>
              <a:t>Dan lading gelijk maken door getallen voor ionen te zetten</a:t>
            </a:r>
          </a:p>
          <a:p>
            <a:pPr lvl="1"/>
            <a:r>
              <a:rPr lang="nl-NL" sz="1600" dirty="0" smtClean="0">
                <a:latin typeface="Arial" pitchFamily="34" charset="0"/>
                <a:cs typeface="Arial" pitchFamily="34" charset="0"/>
              </a:rPr>
              <a:t>Formule van zout na de pijl</a:t>
            </a:r>
          </a:p>
          <a:p>
            <a:pPr lvl="1"/>
            <a:endParaRPr lang="nl-NL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547664" y="34290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hthoek 4"/>
          <p:cNvSpPr/>
          <p:nvPr/>
        </p:nvSpPr>
        <p:spPr>
          <a:xfrm>
            <a:off x="5796136" y="3429000"/>
            <a:ext cx="1224136" cy="2880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Na</a:t>
            </a:r>
            <a:r>
              <a:rPr lang="nl-NL" baseline="30000" dirty="0" smtClean="0">
                <a:solidFill>
                  <a:schemeClr val="tx1"/>
                </a:solidFill>
              </a:rPr>
              <a:t>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1619672" y="5733256"/>
            <a:ext cx="4248472" cy="2880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 smtClean="0">
                <a:solidFill>
                  <a:schemeClr val="tx1"/>
                </a:solidFill>
              </a:rPr>
              <a:t>Pb</a:t>
            </a:r>
            <a:r>
              <a:rPr lang="nl-NL" baseline="30000" dirty="0" smtClean="0">
                <a:solidFill>
                  <a:schemeClr val="tx1"/>
                </a:solidFill>
              </a:rPr>
              <a:t>2+</a:t>
            </a:r>
            <a:r>
              <a:rPr lang="nl-NL" dirty="0" smtClean="0">
                <a:solidFill>
                  <a:schemeClr val="tx1"/>
                </a:solidFill>
              </a:rPr>
              <a:t>     +  SO</a:t>
            </a:r>
            <a:r>
              <a:rPr lang="nl-NL" baseline="-25000" dirty="0" smtClean="0">
                <a:solidFill>
                  <a:schemeClr val="tx1"/>
                </a:solidFill>
              </a:rPr>
              <a:t>4</a:t>
            </a:r>
            <a:r>
              <a:rPr lang="nl-NL" baseline="30000" dirty="0" smtClean="0">
                <a:solidFill>
                  <a:schemeClr val="tx1"/>
                </a:solidFill>
              </a:rPr>
              <a:t> 2-</a:t>
            </a:r>
            <a:r>
              <a:rPr lang="nl-NL" dirty="0" smtClean="0">
                <a:solidFill>
                  <a:schemeClr val="tx1"/>
                </a:solidFill>
              </a:rPr>
              <a:t>                     PbSO</a:t>
            </a:r>
            <a:r>
              <a:rPr lang="nl-NL" baseline="-25000" dirty="0" smtClean="0">
                <a:solidFill>
                  <a:schemeClr val="tx1"/>
                </a:solidFill>
              </a:rPr>
              <a:t>4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907704" y="3861048"/>
            <a:ext cx="1224136" cy="2880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NO</a:t>
            </a:r>
            <a:r>
              <a:rPr lang="nl-NL" baseline="-25000" dirty="0" smtClean="0">
                <a:solidFill>
                  <a:schemeClr val="tx1"/>
                </a:solidFill>
              </a:rPr>
              <a:t>3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baseline="30000" dirty="0" smtClean="0">
                <a:solidFill>
                  <a:schemeClr val="tx1"/>
                </a:solidFill>
              </a:rPr>
              <a:t>-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4427984" y="37890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6228184" y="41490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6228184" y="37890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4427984" y="41490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</a:t>
            </a:r>
          </a:p>
        </p:txBody>
      </p:sp>
      <p:sp>
        <p:nvSpPr>
          <p:cNvPr id="13" name="Rechthoek 12"/>
          <p:cNvSpPr/>
          <p:nvPr/>
        </p:nvSpPr>
        <p:spPr>
          <a:xfrm>
            <a:off x="3995936" y="3429000"/>
            <a:ext cx="1224136" cy="2880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Pb</a:t>
            </a:r>
            <a:r>
              <a:rPr lang="nl-NL" baseline="30000" dirty="0" smtClean="0">
                <a:solidFill>
                  <a:schemeClr val="tx1"/>
                </a:solidFill>
              </a:rPr>
              <a:t>2+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1907704" y="4221088"/>
            <a:ext cx="1224136" cy="2880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SO</a:t>
            </a:r>
            <a:r>
              <a:rPr lang="nl-NL" baseline="-25000" dirty="0" smtClean="0">
                <a:solidFill>
                  <a:schemeClr val="tx1"/>
                </a:solidFill>
              </a:rPr>
              <a:t>4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baseline="30000" dirty="0" smtClean="0">
                <a:solidFill>
                  <a:schemeClr val="tx1"/>
                </a:solidFill>
              </a:rPr>
              <a:t>2-</a:t>
            </a:r>
            <a:endParaRPr lang="nl-NL" dirty="0">
              <a:solidFill>
                <a:schemeClr val="tx1"/>
              </a:solidFill>
            </a:endParaRPr>
          </a:p>
        </p:txBody>
      </p:sp>
      <p:cxnSp>
        <p:nvCxnSpPr>
          <p:cNvPr id="17" name="Rechte verbindingslijn met pijl 16"/>
          <p:cNvCxnSpPr/>
          <p:nvPr/>
        </p:nvCxnSpPr>
        <p:spPr>
          <a:xfrm>
            <a:off x="3275856" y="587727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Rechthoek 18"/>
          <p:cNvSpPr/>
          <p:nvPr/>
        </p:nvSpPr>
        <p:spPr>
          <a:xfrm>
            <a:off x="3995936" y="5661248"/>
            <a:ext cx="864096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4067944" y="5661248"/>
            <a:ext cx="100811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/>
      <p:bldP spid="10" grpId="0"/>
      <p:bldP spid="11" grpId="0"/>
      <p:bldP spid="12" grpId="0"/>
      <p:bldP spid="13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pPr algn="l"/>
            <a:r>
              <a:rPr lang="nl-NL" sz="2400" dirty="0" smtClean="0">
                <a:latin typeface="Arial" pitchFamily="34" charset="0"/>
                <a:cs typeface="Arial" pitchFamily="34" charset="0"/>
              </a:rPr>
              <a:t>Christiaan is bezig met practicum. Hij schenkt in een reageerbuis 500 ml 0,5 M lood(II)nitraatoplossing. Vervolgens voegt hij  700 ml  0,7 M </a:t>
            </a:r>
            <a:r>
              <a:rPr lang="nl-NL" sz="2400" dirty="0" err="1" smtClean="0">
                <a:latin typeface="Arial" pitchFamily="34" charset="0"/>
                <a:cs typeface="Arial" pitchFamily="34" charset="0"/>
              </a:rPr>
              <a:t>natriumsulfaatoplossing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toe. Hierbij ontstaat een neerslag. Neem aan dat de neergeslagen stof volledig onoplosbaar is.</a:t>
            </a:r>
            <a:endParaRPr lang="nl-N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b	Welke stof is in overmaat</a:t>
            </a:r>
          </a:p>
          <a:p>
            <a:pPr lvl="1"/>
            <a:r>
              <a:rPr lang="nl-NL" sz="2400" dirty="0" smtClean="0">
                <a:latin typeface="Arial" pitchFamily="34" charset="0"/>
                <a:cs typeface="Arial" pitchFamily="34" charset="0"/>
              </a:rPr>
              <a:t>Gaat om Pb</a:t>
            </a:r>
            <a:r>
              <a:rPr lang="nl-NL" sz="2400" baseline="30000" dirty="0" smtClean="0">
                <a:latin typeface="Arial" pitchFamily="34" charset="0"/>
                <a:cs typeface="Arial" pitchFamily="34" charset="0"/>
              </a:rPr>
              <a:t>2+ 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 en   SO</a:t>
            </a:r>
            <a:r>
              <a:rPr lang="nl-NL" sz="24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2400" baseline="30000" dirty="0" smtClean="0">
                <a:latin typeface="Arial" pitchFamily="34" charset="0"/>
                <a:cs typeface="Arial" pitchFamily="34" charset="0"/>
              </a:rPr>
              <a:t>2-</a:t>
            </a:r>
            <a:endParaRPr lang="nl-NL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	Pb(NO</a:t>
            </a:r>
            <a:r>
              <a:rPr lang="nl-NL" sz="24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)  : Pb</a:t>
            </a:r>
            <a:r>
              <a:rPr lang="nl-NL" sz="2400" baseline="30000" dirty="0" smtClean="0">
                <a:latin typeface="Arial" pitchFamily="34" charset="0"/>
                <a:cs typeface="Arial" pitchFamily="34" charset="0"/>
              </a:rPr>
              <a:t>2+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 =  1: 1</a:t>
            </a:r>
          </a:p>
          <a:p>
            <a:pPr lvl="1">
              <a:buNone/>
            </a:pPr>
            <a:r>
              <a:rPr lang="nl-NL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500 ml 0,5 M  </a:t>
            </a:r>
          </a:p>
          <a:p>
            <a:pPr lvl="1">
              <a:buNone/>
            </a:pPr>
            <a:r>
              <a:rPr lang="nl-NL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	dus 0,5 . 0,5 = 0,25 mol Pb</a:t>
            </a:r>
            <a:r>
              <a:rPr lang="nl-NL" sz="2400" baseline="30000" dirty="0" smtClean="0">
                <a:latin typeface="Arial" pitchFamily="34" charset="0"/>
                <a:cs typeface="Arial" pitchFamily="34" charset="0"/>
              </a:rPr>
              <a:t>2+</a:t>
            </a:r>
            <a:endParaRPr lang="nl-NL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	Na</a:t>
            </a:r>
            <a:r>
              <a:rPr lang="nl-NL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nl-NL" sz="24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 : SO</a:t>
            </a:r>
            <a:r>
              <a:rPr lang="nl-NL" sz="24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2400" baseline="30000" dirty="0" smtClean="0">
                <a:latin typeface="Arial" pitchFamily="34" charset="0"/>
                <a:cs typeface="Arial" pitchFamily="34" charset="0"/>
              </a:rPr>
              <a:t>2-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  = 1 : 1</a:t>
            </a:r>
          </a:p>
          <a:p>
            <a:pPr lvl="1">
              <a:buNone/>
            </a:pPr>
            <a:r>
              <a:rPr lang="nl-NL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700 ml   0,7 M</a:t>
            </a:r>
          </a:p>
          <a:p>
            <a:pPr lvl="1">
              <a:buNone/>
            </a:pPr>
            <a:r>
              <a:rPr lang="nl-NL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	dus 0,7 . 0,7 = 0,49 mol  SO</a:t>
            </a:r>
            <a:r>
              <a:rPr lang="nl-NL" sz="24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2400" baseline="30000" dirty="0" smtClean="0">
                <a:latin typeface="Arial" pitchFamily="34" charset="0"/>
                <a:cs typeface="Arial" pitchFamily="34" charset="0"/>
              </a:rPr>
              <a:t>2-</a:t>
            </a:r>
            <a:endParaRPr lang="nl-NL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Verhouding Pb</a:t>
            </a:r>
            <a:r>
              <a:rPr lang="nl-NL" sz="2400" baseline="30000" dirty="0" smtClean="0">
                <a:latin typeface="Arial" pitchFamily="34" charset="0"/>
                <a:cs typeface="Arial" pitchFamily="34" charset="0"/>
              </a:rPr>
              <a:t>2+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 : SO</a:t>
            </a:r>
            <a:r>
              <a:rPr lang="nl-NL" sz="24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2400" baseline="30000" dirty="0" smtClean="0">
                <a:latin typeface="Arial" pitchFamily="34" charset="0"/>
                <a:cs typeface="Arial" pitchFamily="34" charset="0"/>
              </a:rPr>
              <a:t>2-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= 1 : 1</a:t>
            </a:r>
          </a:p>
          <a:p>
            <a:pPr lvl="1">
              <a:buNone/>
            </a:pPr>
            <a:r>
              <a:rPr lang="nl-NL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dus Natriumsulfaat in overmaat aanwezig	</a:t>
            </a:r>
          </a:p>
          <a:p>
            <a:pPr lvl="1">
              <a:buNone/>
            </a:pPr>
            <a:endParaRPr lang="nl-NL" dirty="0" smtClean="0"/>
          </a:p>
          <a:p>
            <a:pPr lvl="1">
              <a:buNone/>
            </a:pPr>
            <a:endParaRPr lang="nl-NL" baseline="30000" dirty="0"/>
          </a:p>
          <a:p>
            <a:pPr lvl="1"/>
            <a:endParaRPr lang="nl-NL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pPr algn="l"/>
            <a:r>
              <a:rPr lang="nl-NL" sz="2400" dirty="0" smtClean="0">
                <a:latin typeface="Arial" pitchFamily="34" charset="0"/>
                <a:cs typeface="Arial" pitchFamily="34" charset="0"/>
              </a:rPr>
              <a:t>Christiaan is bezig met practicum. Hij schenkt in een reageerbuis 500 ml 0,5 M lood(II)nitraatoplossing. Vervolgens voegt hij  700 ml  0,7 M </a:t>
            </a:r>
            <a:r>
              <a:rPr lang="nl-NL" sz="2400" dirty="0" err="1" smtClean="0">
                <a:latin typeface="Arial" pitchFamily="34" charset="0"/>
                <a:cs typeface="Arial" pitchFamily="34" charset="0"/>
              </a:rPr>
              <a:t>natriumsulfaatoplossing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toe. Hierbij ontstaat een neerslag. Neem aan dat de neergeslagen stof volledig onoplosbaar is.</a:t>
            </a:r>
            <a:endParaRPr lang="nl-N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nl-NL" dirty="0" smtClean="0"/>
              <a:t>c 	Welke </a:t>
            </a:r>
            <a:r>
              <a:rPr lang="nl-NL" dirty="0" err="1" smtClean="0"/>
              <a:t>ionsoorten</a:t>
            </a:r>
            <a:r>
              <a:rPr lang="nl-NL" dirty="0" smtClean="0"/>
              <a:t> bevat het filtraat ? Leg 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	uit. </a:t>
            </a:r>
          </a:p>
          <a:p>
            <a:pPr lvl="1"/>
            <a:r>
              <a:rPr lang="nl-NL" sz="2400" dirty="0" smtClean="0">
                <a:latin typeface="Arial" pitchFamily="34" charset="0"/>
                <a:cs typeface="Arial" pitchFamily="34" charset="0"/>
              </a:rPr>
              <a:t>	In filtraat ionen die niet reageren</a:t>
            </a:r>
          </a:p>
          <a:p>
            <a:pPr lvl="2"/>
            <a:r>
              <a:rPr lang="nl-NL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nl-NL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  en NO</a:t>
            </a:r>
            <a:r>
              <a:rPr lang="nl-NL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nl-NL" baseline="30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lvl="1">
              <a:buNone/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Reactie gaat door tot alle lood ionen op zijn</a:t>
            </a:r>
          </a:p>
          <a:p>
            <a:pPr lvl="1">
              <a:buNone/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		dus  ook nog   SO</a:t>
            </a:r>
            <a:r>
              <a:rPr lang="nl-NL" sz="24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2400" baseline="30000" dirty="0" smtClean="0">
                <a:latin typeface="Arial" pitchFamily="34" charset="0"/>
                <a:cs typeface="Arial" pitchFamily="34" charset="0"/>
              </a:rPr>
              <a:t>2-</a:t>
            </a:r>
            <a:endParaRPr lang="nl-NL" baseline="30000" dirty="0" smtClean="0"/>
          </a:p>
          <a:p>
            <a:pPr lvl="1">
              <a:buNone/>
            </a:pPr>
            <a:r>
              <a:rPr lang="nl-NL" dirty="0" smtClean="0"/>
              <a:t>Dus in filtraat</a:t>
            </a:r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	Na</a:t>
            </a:r>
            <a:r>
              <a:rPr lang="nl-NL" baseline="30000" dirty="0" smtClean="0"/>
              <a:t>+</a:t>
            </a:r>
            <a:r>
              <a:rPr lang="nl-NL" dirty="0" smtClean="0"/>
              <a:t> ,  NO</a:t>
            </a:r>
            <a:r>
              <a:rPr lang="nl-NL" baseline="-25000" dirty="0" smtClean="0"/>
              <a:t>3</a:t>
            </a:r>
            <a:r>
              <a:rPr lang="nl-NL" baseline="30000" dirty="0" smtClean="0"/>
              <a:t>-</a:t>
            </a:r>
            <a:r>
              <a:rPr lang="nl-NL" dirty="0" smtClean="0"/>
              <a:t>  en SO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2-</a:t>
            </a:r>
            <a:endParaRPr lang="nl-NL" baseline="30000" dirty="0"/>
          </a:p>
          <a:p>
            <a:pPr lvl="1"/>
            <a:endParaRPr lang="nl-NL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pPr algn="l"/>
            <a:r>
              <a:rPr lang="nl-NL" sz="2400" dirty="0" smtClean="0">
                <a:latin typeface="Arial" pitchFamily="34" charset="0"/>
                <a:cs typeface="Arial" pitchFamily="34" charset="0"/>
              </a:rPr>
              <a:t>Christiaan is bezig met practicum. Hij schenkt in een reageerbuis 500 ml 0,50 M lood(II)nitraatoplossing. Vervolgens voegt hij  700 ml  0,7 M </a:t>
            </a:r>
            <a:r>
              <a:rPr lang="nl-NL" sz="2400" dirty="0" err="1" smtClean="0">
                <a:latin typeface="Arial" pitchFamily="34" charset="0"/>
                <a:cs typeface="Arial" pitchFamily="34" charset="0"/>
              </a:rPr>
              <a:t>natriumsulfaatoplossing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toe. Hierbij ontstaat een neerslag. Neem aan dat de neergeslagen stof volledig onoplosbaar is.</a:t>
            </a:r>
            <a:endParaRPr lang="nl-N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nl-NL" dirty="0"/>
              <a:t>d</a:t>
            </a:r>
            <a:r>
              <a:rPr lang="nl-NL" dirty="0" smtClean="0"/>
              <a:t> 	 Hoeveel gram neerslag is er ontstaan?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lvl="1">
              <a:buNone/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Reactie gaat door tot alle lood ionen op zijn</a:t>
            </a:r>
          </a:p>
          <a:p>
            <a:pPr lvl="1">
              <a:buNone/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		Dus loodionen bepalen mol gevormd zout</a:t>
            </a:r>
          </a:p>
          <a:p>
            <a:pPr lvl="1">
              <a:buNone/>
            </a:pPr>
            <a:r>
              <a:rPr lang="nl-NL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	Je had  0,25 mol Pb</a:t>
            </a:r>
            <a:r>
              <a:rPr lang="nl-NL" sz="2400" baseline="30000" dirty="0" smtClean="0">
                <a:latin typeface="Arial" pitchFamily="34" charset="0"/>
                <a:cs typeface="Arial" pitchFamily="34" charset="0"/>
              </a:rPr>
              <a:t>2+</a:t>
            </a:r>
            <a:endParaRPr lang="nl-NL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nl-NL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	Pb</a:t>
            </a:r>
            <a:r>
              <a:rPr lang="nl-NL" sz="2400" baseline="30000" dirty="0" smtClean="0">
                <a:latin typeface="Arial" pitchFamily="34" charset="0"/>
                <a:cs typeface="Arial" pitchFamily="34" charset="0"/>
              </a:rPr>
              <a:t>2+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  : PbSO</a:t>
            </a:r>
            <a:r>
              <a:rPr lang="nl-NL" sz="24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  = 1  : 1</a:t>
            </a:r>
          </a:p>
          <a:p>
            <a:pPr lvl="1">
              <a:buNone/>
            </a:pPr>
            <a:r>
              <a:rPr lang="nl-NL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	dus 0,25 mol PbSO</a:t>
            </a:r>
            <a:r>
              <a:rPr lang="nl-NL" sz="2400" baseline="-25000" dirty="0" smtClean="0">
                <a:latin typeface="Arial" pitchFamily="34" charset="0"/>
                <a:cs typeface="Arial" pitchFamily="34" charset="0"/>
              </a:rPr>
              <a:t>4</a:t>
            </a:r>
            <a:endParaRPr lang="nl-NL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nl-NL" sz="2400" dirty="0" smtClean="0">
                <a:latin typeface="Arial" pitchFamily="34" charset="0"/>
                <a:cs typeface="Arial" pitchFamily="34" charset="0"/>
              </a:rPr>
              <a:t>		 </a:t>
            </a:r>
          </a:p>
          <a:p>
            <a:pPr lvl="1">
              <a:buNone/>
            </a:pPr>
            <a:r>
              <a:rPr lang="nl-N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    ? = 0,25  . 303,3 = 76 g PbSO</a:t>
            </a:r>
            <a:r>
              <a:rPr lang="nl-NL" sz="2400" baseline="-25000" dirty="0" smtClean="0">
                <a:latin typeface="Arial" pitchFamily="34" charset="0"/>
                <a:cs typeface="Arial" pitchFamily="34" charset="0"/>
              </a:rPr>
              <a:t>4</a:t>
            </a:r>
            <a:endParaRPr lang="nl-NL" sz="24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4860032" y="4293096"/>
          <a:ext cx="324036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180"/>
                <a:gridCol w="1620180"/>
              </a:tblGrid>
              <a:tr h="240027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mol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g</a:t>
                      </a:r>
                      <a:endParaRPr lang="nl-NL" dirty="0"/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6948264" y="46531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303,3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5436096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0,25  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7164288" y="50131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1979712" y="5445224"/>
            <a:ext cx="172819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3779912" y="5517232"/>
            <a:ext cx="216024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243</Words>
  <Application>Microsoft Office PowerPoint</Application>
  <PresentationFormat>Diavoorstelling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Rekenen in de chemie</vt:lpstr>
      <vt:lpstr>Christiaan is bezig met practicum. Hij schenkt in een reageerbuis 500 ml 0,5 M lood(II)nitraatoplossing. Vervolgens voegt hij  700 ml  0,7 M natriumsulfaatoplossing toe. Hierbij ontstaat een neerslag. Neem aan dat de neergeslagen stof volledig onoplosbaar is. </vt:lpstr>
      <vt:lpstr>Christiaan is bezig met practicum. Hij schenkt in een reageerbuis 500 ml 0,5 M lood(II)nitraatoplossing. Vervolgens voegt hij  700 ml  0,7 M natriumsulfaatoplossing toe. Hierbij ontstaat een neerslag. Neem aan dat de neergeslagen stof volledig onoplosbaar is.</vt:lpstr>
      <vt:lpstr>Christiaan is bezig met practicum. Hij schenkt in een reageerbuis 500 ml 0,5 M lood(II)nitraatoplossing. Vervolgens voegt hij  700 ml  0,7 M natriumsulfaatoplossing toe. Hierbij ontstaat een neerslag. Neem aan dat de neergeslagen stof volledig onoplosbaar is.</vt:lpstr>
      <vt:lpstr>Christiaan is bezig met practicum. Hij schenkt in een reageerbuis 500 ml 0,50 M lood(II)nitraatoplossing. Vervolgens voegt hij  700 ml  0,7 M natriumsulfaatoplossing toe. Hierbij ontstaat een neerslag. Neem aan dat de neergeslagen stof volledig onoplosbaar is.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Rekenen in de chemie</dc:title>
  <dc:creator>Nelly Andela</dc:creator>
  <cp:lastModifiedBy>Nelly Andela</cp:lastModifiedBy>
  <cp:revision>9</cp:revision>
  <cp:lastPrinted>2021-09-22T09:35:54Z</cp:lastPrinted>
  <dcterms:created xsi:type="dcterms:W3CDTF">2020-05-19T10:25:02Z</dcterms:created>
  <dcterms:modified xsi:type="dcterms:W3CDTF">2021-09-22T09:39:12Z</dcterms:modified>
</cp:coreProperties>
</file>