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B51B"/>
    <a:srgbClr val="00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91D0-1784-4B7A-9B56-0CC508FB2260}" type="datetimeFigureOut">
              <a:rPr lang="nl-NL" smtClean="0"/>
              <a:t>25-9-2025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3961-E543-4687-8112-71EF75EDB0F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91D0-1784-4B7A-9B56-0CC508FB2260}" type="datetimeFigureOut">
              <a:rPr lang="nl-NL" smtClean="0"/>
              <a:t>25-9-2025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3961-E543-4687-8112-71EF75EDB0F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91D0-1784-4B7A-9B56-0CC508FB2260}" type="datetimeFigureOut">
              <a:rPr lang="nl-NL" smtClean="0"/>
              <a:t>25-9-2025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3961-E543-4687-8112-71EF75EDB0F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91D0-1784-4B7A-9B56-0CC508FB2260}" type="datetimeFigureOut">
              <a:rPr lang="nl-NL" smtClean="0"/>
              <a:t>25-9-2025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3961-E543-4687-8112-71EF75EDB0F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91D0-1784-4B7A-9B56-0CC508FB2260}" type="datetimeFigureOut">
              <a:rPr lang="nl-NL" smtClean="0"/>
              <a:t>25-9-2025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3961-E543-4687-8112-71EF75EDB0F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91D0-1784-4B7A-9B56-0CC508FB2260}" type="datetimeFigureOut">
              <a:rPr lang="nl-NL" smtClean="0"/>
              <a:t>25-9-2025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3961-E543-4687-8112-71EF75EDB0F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91D0-1784-4B7A-9B56-0CC508FB2260}" type="datetimeFigureOut">
              <a:rPr lang="nl-NL" smtClean="0"/>
              <a:t>25-9-2025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3961-E543-4687-8112-71EF75EDB0F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91D0-1784-4B7A-9B56-0CC508FB2260}" type="datetimeFigureOut">
              <a:rPr lang="nl-NL" smtClean="0"/>
              <a:t>25-9-2025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3961-E543-4687-8112-71EF75EDB0F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91D0-1784-4B7A-9B56-0CC508FB2260}" type="datetimeFigureOut">
              <a:rPr lang="nl-NL" smtClean="0"/>
              <a:t>25-9-2025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3961-E543-4687-8112-71EF75EDB0F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91D0-1784-4B7A-9B56-0CC508FB2260}" type="datetimeFigureOut">
              <a:rPr lang="nl-NL" smtClean="0"/>
              <a:t>25-9-2025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3961-E543-4687-8112-71EF75EDB0F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91D0-1784-4B7A-9B56-0CC508FB2260}" type="datetimeFigureOut">
              <a:rPr lang="nl-NL" smtClean="0"/>
              <a:t>25-9-2025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3961-E543-4687-8112-71EF75EDB0F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C91D0-1784-4B7A-9B56-0CC508FB2260}" type="datetimeFigureOut">
              <a:rPr lang="nl-NL" smtClean="0"/>
              <a:t>25-9-2025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D3961-E543-4687-8112-71EF75EDB0F2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843808" y="620688"/>
            <a:ext cx="3528392" cy="769441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 smtClean="0"/>
              <a:t>VARIABELEN</a:t>
            </a:r>
            <a:endParaRPr lang="nl-NL" sz="4400" b="1" dirty="0"/>
          </a:p>
        </p:txBody>
      </p:sp>
      <p:sp>
        <p:nvSpPr>
          <p:cNvPr id="11" name="Tekstvak 10"/>
          <p:cNvSpPr txBox="1"/>
          <p:nvPr/>
        </p:nvSpPr>
        <p:spPr>
          <a:xfrm>
            <a:off x="2771800" y="3212976"/>
            <a:ext cx="1600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g</a:t>
            </a:r>
            <a:r>
              <a:rPr lang="nl-NL" b="1" dirty="0" smtClean="0"/>
              <a:t>eslacht (M/V)</a:t>
            </a:r>
            <a:endParaRPr lang="nl-NL" b="1" dirty="0"/>
          </a:p>
        </p:txBody>
      </p:sp>
      <p:sp>
        <p:nvSpPr>
          <p:cNvPr id="12" name="Tekstvak 11"/>
          <p:cNvSpPr txBox="1"/>
          <p:nvPr/>
        </p:nvSpPr>
        <p:spPr>
          <a:xfrm>
            <a:off x="2843808" y="2348880"/>
            <a:ext cx="2341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</a:t>
            </a:r>
            <a:r>
              <a:rPr lang="nl-NL" b="1" dirty="0" smtClean="0"/>
              <a:t>port waar je aan doet</a:t>
            </a:r>
            <a:endParaRPr lang="nl-NL" b="1" dirty="0"/>
          </a:p>
        </p:txBody>
      </p:sp>
      <p:sp>
        <p:nvSpPr>
          <p:cNvPr id="13" name="Tekstvak 12"/>
          <p:cNvSpPr txBox="1"/>
          <p:nvPr/>
        </p:nvSpPr>
        <p:spPr>
          <a:xfrm>
            <a:off x="2555776" y="4005064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opleiding</a:t>
            </a:r>
            <a:endParaRPr lang="nl-NL" b="1" dirty="0"/>
          </a:p>
        </p:txBody>
      </p:sp>
      <p:sp>
        <p:nvSpPr>
          <p:cNvPr id="14" name="Tekstvak 13"/>
          <p:cNvSpPr txBox="1"/>
          <p:nvPr/>
        </p:nvSpPr>
        <p:spPr>
          <a:xfrm>
            <a:off x="4860032" y="3068960"/>
            <a:ext cx="1936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ongelukken</a:t>
            </a:r>
            <a:endParaRPr lang="nl-NL" b="1" dirty="0"/>
          </a:p>
        </p:txBody>
      </p:sp>
      <p:sp>
        <p:nvSpPr>
          <p:cNvPr id="15" name="Tekstvak 14"/>
          <p:cNvSpPr txBox="1"/>
          <p:nvPr/>
        </p:nvSpPr>
        <p:spPr>
          <a:xfrm>
            <a:off x="899592" y="2348880"/>
            <a:ext cx="779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lengte</a:t>
            </a:r>
            <a:endParaRPr lang="nl-NL" b="1" dirty="0"/>
          </a:p>
        </p:txBody>
      </p:sp>
      <p:sp>
        <p:nvSpPr>
          <p:cNvPr id="16" name="Tekstvak 15"/>
          <p:cNvSpPr txBox="1"/>
          <p:nvPr/>
        </p:nvSpPr>
        <p:spPr>
          <a:xfrm>
            <a:off x="1043608" y="3645024"/>
            <a:ext cx="930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gewicht</a:t>
            </a:r>
            <a:endParaRPr lang="nl-NL" b="1" dirty="0"/>
          </a:p>
        </p:txBody>
      </p:sp>
      <p:sp>
        <p:nvSpPr>
          <p:cNvPr id="17" name="Tekstvak 16"/>
          <p:cNvSpPr txBox="1"/>
          <p:nvPr/>
        </p:nvSpPr>
        <p:spPr>
          <a:xfrm>
            <a:off x="539552" y="3212976"/>
            <a:ext cx="1317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rugnummer</a:t>
            </a:r>
            <a:endParaRPr lang="nl-NL" b="1" dirty="0"/>
          </a:p>
        </p:txBody>
      </p:sp>
      <p:sp>
        <p:nvSpPr>
          <p:cNvPr id="18" name="Tekstvak 17"/>
          <p:cNvSpPr txBox="1"/>
          <p:nvPr/>
        </p:nvSpPr>
        <p:spPr>
          <a:xfrm>
            <a:off x="1547664" y="2708920"/>
            <a:ext cx="1964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flessen wijn</a:t>
            </a:r>
            <a:endParaRPr lang="nl-NL" b="1" dirty="0"/>
          </a:p>
        </p:txBody>
      </p:sp>
      <p:sp>
        <p:nvSpPr>
          <p:cNvPr id="19" name="Tekstvak 18"/>
          <p:cNvSpPr txBox="1"/>
          <p:nvPr/>
        </p:nvSpPr>
        <p:spPr>
          <a:xfrm>
            <a:off x="5364088" y="2276872"/>
            <a:ext cx="2397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Michelin sterren</a:t>
            </a:r>
            <a:endParaRPr lang="nl-NL" b="1" dirty="0"/>
          </a:p>
        </p:txBody>
      </p:sp>
      <p:sp>
        <p:nvSpPr>
          <p:cNvPr id="20" name="Tekstvak 19"/>
          <p:cNvSpPr txBox="1"/>
          <p:nvPr/>
        </p:nvSpPr>
        <p:spPr>
          <a:xfrm>
            <a:off x="6732240" y="1772816"/>
            <a:ext cx="2201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p</a:t>
            </a:r>
            <a:r>
              <a:rPr lang="nl-NL" b="1" dirty="0" smtClean="0"/>
              <a:t>laats in de top-2000</a:t>
            </a:r>
            <a:endParaRPr lang="nl-NL" b="1" dirty="0"/>
          </a:p>
        </p:txBody>
      </p:sp>
      <p:sp>
        <p:nvSpPr>
          <p:cNvPr id="21" name="Tekstvak 20"/>
          <p:cNvSpPr txBox="1"/>
          <p:nvPr/>
        </p:nvSpPr>
        <p:spPr>
          <a:xfrm>
            <a:off x="4932040" y="4509120"/>
            <a:ext cx="1400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temperatuur</a:t>
            </a:r>
            <a:endParaRPr lang="nl-NL" b="1" dirty="0"/>
          </a:p>
        </p:txBody>
      </p:sp>
      <p:sp>
        <p:nvSpPr>
          <p:cNvPr id="22" name="Tekstvak 21"/>
          <p:cNvSpPr txBox="1"/>
          <p:nvPr/>
        </p:nvSpPr>
        <p:spPr>
          <a:xfrm>
            <a:off x="4355976" y="3717032"/>
            <a:ext cx="1591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klassengrootte</a:t>
            </a:r>
            <a:endParaRPr lang="nl-NL" b="1" dirty="0"/>
          </a:p>
        </p:txBody>
      </p:sp>
      <p:sp>
        <p:nvSpPr>
          <p:cNvPr id="23" name="Tekstvak 22"/>
          <p:cNvSpPr txBox="1"/>
          <p:nvPr/>
        </p:nvSpPr>
        <p:spPr>
          <a:xfrm>
            <a:off x="3347864" y="5085184"/>
            <a:ext cx="3089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benzineverbruik van een auto</a:t>
            </a:r>
            <a:endParaRPr lang="nl-NL" b="1" dirty="0"/>
          </a:p>
        </p:txBody>
      </p:sp>
      <p:sp>
        <p:nvSpPr>
          <p:cNvPr id="24" name="Tekstvak 23"/>
          <p:cNvSpPr txBox="1"/>
          <p:nvPr/>
        </p:nvSpPr>
        <p:spPr>
          <a:xfrm>
            <a:off x="5436096" y="4077072"/>
            <a:ext cx="2738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t</a:t>
            </a:r>
            <a:r>
              <a:rPr lang="nl-NL" b="1" dirty="0" smtClean="0"/>
              <a:t>ijd tussen 2 bliksemflitsen</a:t>
            </a:r>
            <a:endParaRPr lang="nl-NL" b="1" dirty="0"/>
          </a:p>
        </p:txBody>
      </p:sp>
      <p:sp>
        <p:nvSpPr>
          <p:cNvPr id="25" name="Tekstvak 24"/>
          <p:cNvSpPr txBox="1"/>
          <p:nvPr/>
        </p:nvSpPr>
        <p:spPr>
          <a:xfrm>
            <a:off x="5940152" y="2708920"/>
            <a:ext cx="2747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p</a:t>
            </a:r>
            <a:r>
              <a:rPr lang="nl-NL" b="1" dirty="0" smtClean="0"/>
              <a:t>rovincie waar men woont</a:t>
            </a:r>
            <a:endParaRPr lang="nl-NL" b="1" dirty="0"/>
          </a:p>
        </p:txBody>
      </p:sp>
      <p:sp>
        <p:nvSpPr>
          <p:cNvPr id="26" name="Tekstvak 25"/>
          <p:cNvSpPr txBox="1"/>
          <p:nvPr/>
        </p:nvSpPr>
        <p:spPr>
          <a:xfrm>
            <a:off x="899592" y="4149080"/>
            <a:ext cx="1276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b</a:t>
            </a:r>
            <a:r>
              <a:rPr lang="nl-NL" b="1" dirty="0" smtClean="0"/>
              <a:t>loedgroep</a:t>
            </a:r>
            <a:endParaRPr lang="nl-NL" b="1" dirty="0"/>
          </a:p>
        </p:txBody>
      </p:sp>
      <p:sp>
        <p:nvSpPr>
          <p:cNvPr id="27" name="Tekstvak 26"/>
          <p:cNvSpPr txBox="1"/>
          <p:nvPr/>
        </p:nvSpPr>
        <p:spPr>
          <a:xfrm>
            <a:off x="2195736" y="3645024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hartslag</a:t>
            </a:r>
            <a:endParaRPr lang="nl-NL" b="1" dirty="0"/>
          </a:p>
        </p:txBody>
      </p:sp>
      <p:sp>
        <p:nvSpPr>
          <p:cNvPr id="28" name="Tekstvak 27"/>
          <p:cNvSpPr txBox="1"/>
          <p:nvPr/>
        </p:nvSpPr>
        <p:spPr>
          <a:xfrm>
            <a:off x="539552" y="4869160"/>
            <a:ext cx="1738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r</a:t>
            </a:r>
            <a:r>
              <a:rPr lang="nl-NL" b="1" dirty="0" smtClean="0"/>
              <a:t>ang in het leger</a:t>
            </a:r>
            <a:endParaRPr lang="nl-NL" b="1" dirty="0"/>
          </a:p>
        </p:txBody>
      </p:sp>
      <p:sp>
        <p:nvSpPr>
          <p:cNvPr id="29" name="Tekstvak 28"/>
          <p:cNvSpPr txBox="1"/>
          <p:nvPr/>
        </p:nvSpPr>
        <p:spPr>
          <a:xfrm>
            <a:off x="1835696" y="4509120"/>
            <a:ext cx="2283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fstand tot ziekenhuis</a:t>
            </a:r>
            <a:endParaRPr lang="nl-NL" b="1" dirty="0"/>
          </a:p>
        </p:txBody>
      </p:sp>
      <p:sp>
        <p:nvSpPr>
          <p:cNvPr id="30" name="Tekstvak 29"/>
          <p:cNvSpPr txBox="1"/>
          <p:nvPr/>
        </p:nvSpPr>
        <p:spPr>
          <a:xfrm>
            <a:off x="3707904" y="4077072"/>
            <a:ext cx="1104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haarkleur</a:t>
            </a:r>
            <a:endParaRPr lang="nl-NL" b="1" dirty="0"/>
          </a:p>
        </p:txBody>
      </p:sp>
      <p:sp>
        <p:nvSpPr>
          <p:cNvPr id="32" name="Tekstvak 31"/>
          <p:cNvSpPr txBox="1"/>
          <p:nvPr/>
        </p:nvSpPr>
        <p:spPr>
          <a:xfrm>
            <a:off x="6876256" y="3645024"/>
            <a:ext cx="1802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mm regen</a:t>
            </a:r>
            <a:endParaRPr lang="nl-NL" b="1" dirty="0"/>
          </a:p>
        </p:txBody>
      </p:sp>
      <p:sp>
        <p:nvSpPr>
          <p:cNvPr id="33" name="Tekstvak 32"/>
          <p:cNvSpPr txBox="1"/>
          <p:nvPr/>
        </p:nvSpPr>
        <p:spPr>
          <a:xfrm>
            <a:off x="4211960" y="1844824"/>
            <a:ext cx="1714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calorieën</a:t>
            </a:r>
            <a:endParaRPr lang="nl-NL" b="1" dirty="0"/>
          </a:p>
        </p:txBody>
      </p:sp>
      <p:sp>
        <p:nvSpPr>
          <p:cNvPr id="34" name="Tekstvak 33"/>
          <p:cNvSpPr txBox="1"/>
          <p:nvPr/>
        </p:nvSpPr>
        <p:spPr>
          <a:xfrm>
            <a:off x="683568" y="1772816"/>
            <a:ext cx="260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e</a:t>
            </a:r>
            <a:r>
              <a:rPr lang="nl-NL" b="1" dirty="0" smtClean="0"/>
              <a:t>nergielabel van koelkast</a:t>
            </a:r>
            <a:endParaRPr lang="nl-NL" b="1" dirty="0"/>
          </a:p>
        </p:txBody>
      </p:sp>
      <p:sp>
        <p:nvSpPr>
          <p:cNvPr id="35" name="Tekstvak 34"/>
          <p:cNvSpPr txBox="1"/>
          <p:nvPr/>
        </p:nvSpPr>
        <p:spPr>
          <a:xfrm>
            <a:off x="6228184" y="5589240"/>
            <a:ext cx="2587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h</a:t>
            </a:r>
            <a:r>
              <a:rPr lang="nl-NL" b="1" dirty="0" smtClean="0"/>
              <a:t>oeveel vluchten per dag</a:t>
            </a:r>
            <a:endParaRPr lang="nl-NL" b="1" dirty="0"/>
          </a:p>
        </p:txBody>
      </p:sp>
      <p:sp>
        <p:nvSpPr>
          <p:cNvPr id="36" name="Tekstvak 35"/>
          <p:cNvSpPr txBox="1"/>
          <p:nvPr/>
        </p:nvSpPr>
        <p:spPr>
          <a:xfrm>
            <a:off x="827584" y="5373216"/>
            <a:ext cx="193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doelpunten</a:t>
            </a:r>
            <a:endParaRPr lang="nl-NL" b="1" dirty="0"/>
          </a:p>
        </p:txBody>
      </p:sp>
      <p:sp>
        <p:nvSpPr>
          <p:cNvPr id="37" name="Tekstvak 36"/>
          <p:cNvSpPr txBox="1"/>
          <p:nvPr/>
        </p:nvSpPr>
        <p:spPr>
          <a:xfrm>
            <a:off x="6516216" y="4869160"/>
            <a:ext cx="1453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nummerbord</a:t>
            </a:r>
            <a:endParaRPr lang="nl-NL" b="1" dirty="0"/>
          </a:p>
        </p:txBody>
      </p:sp>
      <p:sp>
        <p:nvSpPr>
          <p:cNvPr id="38" name="Tekstvak 37"/>
          <p:cNvSpPr txBox="1"/>
          <p:nvPr/>
        </p:nvSpPr>
        <p:spPr>
          <a:xfrm>
            <a:off x="2843808" y="5661248"/>
            <a:ext cx="2467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v</a:t>
            </a:r>
            <a:r>
              <a:rPr lang="nl-NL" b="1" dirty="0" smtClean="0"/>
              <a:t>etpercentage van melk</a:t>
            </a:r>
            <a:endParaRPr lang="nl-NL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/>
      <p:bldP spid="12" grpId="0" build="allAtOnce"/>
      <p:bldP spid="13" grpId="0" build="allAtOnce"/>
      <p:bldP spid="14" grpId="0" build="allAtOnce"/>
      <p:bldP spid="15" grpId="0" build="allAtOnce"/>
      <p:bldP spid="16" grpId="0" build="allAtOnce"/>
      <p:bldP spid="17" grpId="0" build="allAtOnce"/>
      <p:bldP spid="18" grpId="0" build="allAtOnce"/>
      <p:bldP spid="19" grpId="0" build="allAtOnce"/>
      <p:bldP spid="20" grpId="0" build="allAtOnce"/>
      <p:bldP spid="21" grpId="0" build="allAtOnce"/>
      <p:bldP spid="22" grpId="0" build="allAtOnce"/>
      <p:bldP spid="23" grpId="0" build="allAtOnce"/>
      <p:bldP spid="24" grpId="0" build="allAtOnce"/>
      <p:bldP spid="25" grpId="0" build="allAtOnce"/>
      <p:bldP spid="26" grpId="0" build="allAtOnce"/>
      <p:bldP spid="27" grpId="0" build="allAtOnce"/>
      <p:bldP spid="28" grpId="0" build="allAtOnce"/>
      <p:bldP spid="29" grpId="0" build="allAtOnce"/>
      <p:bldP spid="30" grpId="0" build="allAtOnce"/>
      <p:bldP spid="32" grpId="0" build="allAtOnce"/>
      <p:bldP spid="33" grpId="0" build="allAtOnce"/>
      <p:bldP spid="34" grpId="0" build="allAtOnce"/>
      <p:bldP spid="35" grpId="0" build="allAtOnce"/>
      <p:bldP spid="36" grpId="0" build="allAtOnce"/>
      <p:bldP spid="37" grpId="0" build="allAtOnce"/>
      <p:bldP spid="38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843808" y="620688"/>
            <a:ext cx="3528392" cy="769441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 smtClean="0"/>
              <a:t>VARIABELEN</a:t>
            </a:r>
            <a:endParaRPr lang="nl-NL" sz="4400" b="1" dirty="0"/>
          </a:p>
        </p:txBody>
      </p:sp>
      <p:sp>
        <p:nvSpPr>
          <p:cNvPr id="11" name="Tekstvak 10"/>
          <p:cNvSpPr txBox="1"/>
          <p:nvPr/>
        </p:nvSpPr>
        <p:spPr>
          <a:xfrm>
            <a:off x="2771800" y="3212976"/>
            <a:ext cx="1600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g</a:t>
            </a:r>
            <a:r>
              <a:rPr lang="nl-NL" b="1" dirty="0" smtClean="0">
                <a:solidFill>
                  <a:srgbClr val="FF0000"/>
                </a:solidFill>
              </a:rPr>
              <a:t>eslacht (M/V)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2843808" y="2348880"/>
            <a:ext cx="2341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s</a:t>
            </a:r>
            <a:r>
              <a:rPr lang="nl-NL" b="1" dirty="0" smtClean="0">
                <a:solidFill>
                  <a:srgbClr val="FF0000"/>
                </a:solidFill>
              </a:rPr>
              <a:t>port waar je aan doet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2555776" y="4005064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FF0000"/>
                </a:solidFill>
              </a:rPr>
              <a:t>opleiding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4860032" y="3068960"/>
            <a:ext cx="1936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47B51B"/>
                </a:solidFill>
              </a:rPr>
              <a:t>a</a:t>
            </a:r>
            <a:r>
              <a:rPr lang="nl-NL" b="1" dirty="0" smtClean="0">
                <a:solidFill>
                  <a:srgbClr val="47B51B"/>
                </a:solidFill>
              </a:rPr>
              <a:t>antal ongelukken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899592" y="2348880"/>
            <a:ext cx="779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47B51B"/>
                </a:solidFill>
              </a:rPr>
              <a:t>lengte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1043608" y="3645024"/>
            <a:ext cx="930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47B51B"/>
                </a:solidFill>
              </a:rPr>
              <a:t>gewicht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17" name="Tekstvak 16"/>
          <p:cNvSpPr txBox="1"/>
          <p:nvPr/>
        </p:nvSpPr>
        <p:spPr>
          <a:xfrm>
            <a:off x="539552" y="3212976"/>
            <a:ext cx="1317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FF0000"/>
                </a:solidFill>
              </a:rPr>
              <a:t>rugnummer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1547664" y="2708920"/>
            <a:ext cx="1964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47B51B"/>
                </a:solidFill>
              </a:rPr>
              <a:t>a</a:t>
            </a:r>
            <a:r>
              <a:rPr lang="nl-NL" b="1" dirty="0" smtClean="0">
                <a:solidFill>
                  <a:srgbClr val="47B51B"/>
                </a:solidFill>
              </a:rPr>
              <a:t>antal flessen wijn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5364088" y="2276872"/>
            <a:ext cx="2397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a</a:t>
            </a:r>
            <a:r>
              <a:rPr lang="nl-NL" b="1" dirty="0" smtClean="0">
                <a:solidFill>
                  <a:srgbClr val="FF0000"/>
                </a:solidFill>
              </a:rPr>
              <a:t>antal Michelin sterren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20" name="Tekstvak 19"/>
          <p:cNvSpPr txBox="1"/>
          <p:nvPr/>
        </p:nvSpPr>
        <p:spPr>
          <a:xfrm>
            <a:off x="6732240" y="1772816"/>
            <a:ext cx="2201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p</a:t>
            </a:r>
            <a:r>
              <a:rPr lang="nl-NL" b="1" dirty="0" smtClean="0">
                <a:solidFill>
                  <a:srgbClr val="FF0000"/>
                </a:solidFill>
              </a:rPr>
              <a:t>laats in de top-2000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21" name="Tekstvak 20"/>
          <p:cNvSpPr txBox="1"/>
          <p:nvPr/>
        </p:nvSpPr>
        <p:spPr>
          <a:xfrm>
            <a:off x="4932040" y="4509120"/>
            <a:ext cx="1400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47B51B"/>
                </a:solidFill>
              </a:rPr>
              <a:t>temperatuur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22" name="Tekstvak 21"/>
          <p:cNvSpPr txBox="1"/>
          <p:nvPr/>
        </p:nvSpPr>
        <p:spPr>
          <a:xfrm>
            <a:off x="4355976" y="3717032"/>
            <a:ext cx="1591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47B51B"/>
                </a:solidFill>
              </a:rPr>
              <a:t>klassengrootte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23" name="Tekstvak 22"/>
          <p:cNvSpPr txBox="1"/>
          <p:nvPr/>
        </p:nvSpPr>
        <p:spPr>
          <a:xfrm>
            <a:off x="3347864" y="5085184"/>
            <a:ext cx="3089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47B51B"/>
                </a:solidFill>
              </a:rPr>
              <a:t>benzineverbruik van een auto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24" name="Tekstvak 23"/>
          <p:cNvSpPr txBox="1"/>
          <p:nvPr/>
        </p:nvSpPr>
        <p:spPr>
          <a:xfrm>
            <a:off x="5436096" y="4077072"/>
            <a:ext cx="2738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47B51B"/>
                </a:solidFill>
              </a:rPr>
              <a:t>t</a:t>
            </a:r>
            <a:r>
              <a:rPr lang="nl-NL" b="1" dirty="0" smtClean="0">
                <a:solidFill>
                  <a:srgbClr val="47B51B"/>
                </a:solidFill>
              </a:rPr>
              <a:t>ijd tussen 2 bliksemflitsen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25" name="Tekstvak 24"/>
          <p:cNvSpPr txBox="1"/>
          <p:nvPr/>
        </p:nvSpPr>
        <p:spPr>
          <a:xfrm>
            <a:off x="5940152" y="2708920"/>
            <a:ext cx="2747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p</a:t>
            </a:r>
            <a:r>
              <a:rPr lang="nl-NL" b="1" dirty="0" smtClean="0">
                <a:solidFill>
                  <a:srgbClr val="FF0000"/>
                </a:solidFill>
              </a:rPr>
              <a:t>rovincie waar men woont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26" name="Tekstvak 25"/>
          <p:cNvSpPr txBox="1"/>
          <p:nvPr/>
        </p:nvSpPr>
        <p:spPr>
          <a:xfrm>
            <a:off x="899592" y="4149080"/>
            <a:ext cx="1276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b</a:t>
            </a:r>
            <a:r>
              <a:rPr lang="nl-NL" b="1" dirty="0" smtClean="0">
                <a:solidFill>
                  <a:srgbClr val="FF0000"/>
                </a:solidFill>
              </a:rPr>
              <a:t>loedgroep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27" name="Tekstvak 26"/>
          <p:cNvSpPr txBox="1"/>
          <p:nvPr/>
        </p:nvSpPr>
        <p:spPr>
          <a:xfrm>
            <a:off x="2195736" y="3645024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47B51B"/>
                </a:solidFill>
              </a:rPr>
              <a:t>hartslag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28" name="Tekstvak 27"/>
          <p:cNvSpPr txBox="1"/>
          <p:nvPr/>
        </p:nvSpPr>
        <p:spPr>
          <a:xfrm>
            <a:off x="539552" y="4869160"/>
            <a:ext cx="1738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r</a:t>
            </a:r>
            <a:r>
              <a:rPr lang="nl-NL" b="1" dirty="0" smtClean="0">
                <a:solidFill>
                  <a:srgbClr val="FF0000"/>
                </a:solidFill>
              </a:rPr>
              <a:t>ang in het leger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29" name="Tekstvak 28"/>
          <p:cNvSpPr txBox="1"/>
          <p:nvPr/>
        </p:nvSpPr>
        <p:spPr>
          <a:xfrm>
            <a:off x="1835696" y="4509120"/>
            <a:ext cx="2283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47B51B"/>
                </a:solidFill>
              </a:rPr>
              <a:t>a</a:t>
            </a:r>
            <a:r>
              <a:rPr lang="nl-NL" b="1" dirty="0" smtClean="0">
                <a:solidFill>
                  <a:srgbClr val="47B51B"/>
                </a:solidFill>
              </a:rPr>
              <a:t>fstand tot ziekenhuis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30" name="Tekstvak 29"/>
          <p:cNvSpPr txBox="1"/>
          <p:nvPr/>
        </p:nvSpPr>
        <p:spPr>
          <a:xfrm>
            <a:off x="3707904" y="4077072"/>
            <a:ext cx="1104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FF0000"/>
                </a:solidFill>
              </a:rPr>
              <a:t>haarkleur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32" name="Tekstvak 31"/>
          <p:cNvSpPr txBox="1"/>
          <p:nvPr/>
        </p:nvSpPr>
        <p:spPr>
          <a:xfrm>
            <a:off x="6876256" y="3645024"/>
            <a:ext cx="1802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47B51B"/>
                </a:solidFill>
              </a:rPr>
              <a:t>a</a:t>
            </a:r>
            <a:r>
              <a:rPr lang="nl-NL" b="1" dirty="0" smtClean="0">
                <a:solidFill>
                  <a:srgbClr val="47B51B"/>
                </a:solidFill>
              </a:rPr>
              <a:t>antal mm regen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33" name="Tekstvak 32"/>
          <p:cNvSpPr txBox="1"/>
          <p:nvPr/>
        </p:nvSpPr>
        <p:spPr>
          <a:xfrm>
            <a:off x="4211960" y="1844824"/>
            <a:ext cx="1714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47B51B"/>
                </a:solidFill>
              </a:rPr>
              <a:t>a</a:t>
            </a:r>
            <a:r>
              <a:rPr lang="nl-NL" b="1" dirty="0" smtClean="0">
                <a:solidFill>
                  <a:srgbClr val="47B51B"/>
                </a:solidFill>
              </a:rPr>
              <a:t>antal calorieën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34" name="Tekstvak 33"/>
          <p:cNvSpPr txBox="1"/>
          <p:nvPr/>
        </p:nvSpPr>
        <p:spPr>
          <a:xfrm>
            <a:off x="683568" y="1772816"/>
            <a:ext cx="260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e</a:t>
            </a:r>
            <a:r>
              <a:rPr lang="nl-NL" b="1" dirty="0" smtClean="0">
                <a:solidFill>
                  <a:srgbClr val="FF0000"/>
                </a:solidFill>
              </a:rPr>
              <a:t>nergielabel van koelkast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35" name="Tekstvak 34"/>
          <p:cNvSpPr txBox="1"/>
          <p:nvPr/>
        </p:nvSpPr>
        <p:spPr>
          <a:xfrm>
            <a:off x="6228184" y="5589240"/>
            <a:ext cx="2587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47B51B"/>
                </a:solidFill>
              </a:rPr>
              <a:t>h</a:t>
            </a:r>
            <a:r>
              <a:rPr lang="nl-NL" b="1" dirty="0" smtClean="0">
                <a:solidFill>
                  <a:srgbClr val="47B51B"/>
                </a:solidFill>
              </a:rPr>
              <a:t>oeveel vluchten per dag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36" name="Tekstvak 35"/>
          <p:cNvSpPr txBox="1"/>
          <p:nvPr/>
        </p:nvSpPr>
        <p:spPr>
          <a:xfrm>
            <a:off x="827584" y="5373216"/>
            <a:ext cx="193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47B51B"/>
                </a:solidFill>
              </a:rPr>
              <a:t>a</a:t>
            </a:r>
            <a:r>
              <a:rPr lang="nl-NL" b="1" dirty="0" smtClean="0">
                <a:solidFill>
                  <a:srgbClr val="47B51B"/>
                </a:solidFill>
              </a:rPr>
              <a:t>antal doelpunten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37" name="Tekstvak 36"/>
          <p:cNvSpPr txBox="1"/>
          <p:nvPr/>
        </p:nvSpPr>
        <p:spPr>
          <a:xfrm>
            <a:off x="6516216" y="4869160"/>
            <a:ext cx="1453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FF0000"/>
                </a:solidFill>
              </a:rPr>
              <a:t>nummerbord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38" name="Tekstvak 37"/>
          <p:cNvSpPr txBox="1"/>
          <p:nvPr/>
        </p:nvSpPr>
        <p:spPr>
          <a:xfrm>
            <a:off x="2843808" y="5661248"/>
            <a:ext cx="2467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47B51B"/>
                </a:solidFill>
              </a:rPr>
              <a:t>v</a:t>
            </a:r>
            <a:r>
              <a:rPr lang="nl-NL" b="1" dirty="0" smtClean="0">
                <a:solidFill>
                  <a:srgbClr val="47B51B"/>
                </a:solidFill>
              </a:rPr>
              <a:t>etpercentage van melk</a:t>
            </a:r>
            <a:endParaRPr lang="nl-NL" b="1" dirty="0">
              <a:solidFill>
                <a:srgbClr val="47B51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vak 10"/>
          <p:cNvSpPr txBox="1"/>
          <p:nvPr/>
        </p:nvSpPr>
        <p:spPr>
          <a:xfrm>
            <a:off x="1115616" y="2924944"/>
            <a:ext cx="1600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g</a:t>
            </a:r>
            <a:r>
              <a:rPr lang="nl-NL" b="1" dirty="0" smtClean="0"/>
              <a:t>eslacht (M/V)</a:t>
            </a:r>
            <a:endParaRPr lang="nl-NL" b="1" dirty="0"/>
          </a:p>
        </p:txBody>
      </p:sp>
      <p:sp>
        <p:nvSpPr>
          <p:cNvPr id="12" name="Tekstvak 11"/>
          <p:cNvSpPr txBox="1"/>
          <p:nvPr/>
        </p:nvSpPr>
        <p:spPr>
          <a:xfrm>
            <a:off x="1043608" y="6093296"/>
            <a:ext cx="2341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</a:t>
            </a:r>
            <a:r>
              <a:rPr lang="nl-NL" b="1" dirty="0" smtClean="0"/>
              <a:t>port waar je aan doet</a:t>
            </a:r>
            <a:endParaRPr lang="nl-NL" b="1" dirty="0"/>
          </a:p>
        </p:txBody>
      </p:sp>
      <p:sp>
        <p:nvSpPr>
          <p:cNvPr id="13" name="Tekstvak 12"/>
          <p:cNvSpPr txBox="1"/>
          <p:nvPr/>
        </p:nvSpPr>
        <p:spPr>
          <a:xfrm>
            <a:off x="323528" y="4509120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opleiding</a:t>
            </a:r>
            <a:endParaRPr lang="nl-NL" b="1" dirty="0"/>
          </a:p>
        </p:txBody>
      </p:sp>
      <p:sp>
        <p:nvSpPr>
          <p:cNvPr id="14" name="Tekstvak 13"/>
          <p:cNvSpPr txBox="1"/>
          <p:nvPr/>
        </p:nvSpPr>
        <p:spPr>
          <a:xfrm>
            <a:off x="4860032" y="3068960"/>
            <a:ext cx="1936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ongelukken</a:t>
            </a:r>
            <a:endParaRPr lang="nl-NL" b="1" dirty="0"/>
          </a:p>
        </p:txBody>
      </p:sp>
      <p:sp>
        <p:nvSpPr>
          <p:cNvPr id="15" name="Tekstvak 14"/>
          <p:cNvSpPr txBox="1"/>
          <p:nvPr/>
        </p:nvSpPr>
        <p:spPr>
          <a:xfrm>
            <a:off x="5220072" y="4869160"/>
            <a:ext cx="779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lengte</a:t>
            </a:r>
            <a:endParaRPr lang="nl-NL" b="1" dirty="0"/>
          </a:p>
        </p:txBody>
      </p:sp>
      <p:sp>
        <p:nvSpPr>
          <p:cNvPr id="16" name="Tekstvak 15"/>
          <p:cNvSpPr txBox="1"/>
          <p:nvPr/>
        </p:nvSpPr>
        <p:spPr>
          <a:xfrm>
            <a:off x="6084168" y="3356992"/>
            <a:ext cx="930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gewicht</a:t>
            </a:r>
            <a:endParaRPr lang="nl-NL" b="1" dirty="0"/>
          </a:p>
        </p:txBody>
      </p:sp>
      <p:sp>
        <p:nvSpPr>
          <p:cNvPr id="17" name="Tekstvak 16"/>
          <p:cNvSpPr txBox="1"/>
          <p:nvPr/>
        </p:nvSpPr>
        <p:spPr>
          <a:xfrm>
            <a:off x="539552" y="3212976"/>
            <a:ext cx="1317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rugnummer</a:t>
            </a:r>
            <a:endParaRPr lang="nl-NL" b="1" dirty="0"/>
          </a:p>
        </p:txBody>
      </p:sp>
      <p:sp>
        <p:nvSpPr>
          <p:cNvPr id="18" name="Tekstvak 17"/>
          <p:cNvSpPr txBox="1"/>
          <p:nvPr/>
        </p:nvSpPr>
        <p:spPr>
          <a:xfrm>
            <a:off x="6372200" y="6488668"/>
            <a:ext cx="1964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flessen wijn</a:t>
            </a:r>
            <a:endParaRPr lang="nl-NL" b="1" dirty="0"/>
          </a:p>
        </p:txBody>
      </p:sp>
      <p:sp>
        <p:nvSpPr>
          <p:cNvPr id="19" name="Tekstvak 18"/>
          <p:cNvSpPr txBox="1"/>
          <p:nvPr/>
        </p:nvSpPr>
        <p:spPr>
          <a:xfrm>
            <a:off x="395536" y="3861048"/>
            <a:ext cx="2397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Michelin sterren</a:t>
            </a:r>
            <a:endParaRPr lang="nl-NL" b="1" dirty="0"/>
          </a:p>
        </p:txBody>
      </p:sp>
      <p:sp>
        <p:nvSpPr>
          <p:cNvPr id="20" name="Tekstvak 19"/>
          <p:cNvSpPr txBox="1"/>
          <p:nvPr/>
        </p:nvSpPr>
        <p:spPr>
          <a:xfrm>
            <a:off x="539552" y="6488668"/>
            <a:ext cx="2201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p</a:t>
            </a:r>
            <a:r>
              <a:rPr lang="nl-NL" b="1" dirty="0" smtClean="0"/>
              <a:t>laats in de top-2000</a:t>
            </a:r>
            <a:endParaRPr lang="nl-NL" b="1" dirty="0"/>
          </a:p>
        </p:txBody>
      </p:sp>
      <p:sp>
        <p:nvSpPr>
          <p:cNvPr id="21" name="Tekstvak 20"/>
          <p:cNvSpPr txBox="1"/>
          <p:nvPr/>
        </p:nvSpPr>
        <p:spPr>
          <a:xfrm>
            <a:off x="5436096" y="4509120"/>
            <a:ext cx="1400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temperatuur</a:t>
            </a:r>
            <a:endParaRPr lang="nl-NL" b="1" dirty="0"/>
          </a:p>
        </p:txBody>
      </p:sp>
      <p:sp>
        <p:nvSpPr>
          <p:cNvPr id="22" name="Tekstvak 21"/>
          <p:cNvSpPr txBox="1"/>
          <p:nvPr/>
        </p:nvSpPr>
        <p:spPr>
          <a:xfrm>
            <a:off x="5076056" y="3717032"/>
            <a:ext cx="1591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klassengrootte</a:t>
            </a:r>
            <a:endParaRPr lang="nl-NL" b="1" dirty="0"/>
          </a:p>
        </p:txBody>
      </p:sp>
      <p:sp>
        <p:nvSpPr>
          <p:cNvPr id="23" name="Tekstvak 22"/>
          <p:cNvSpPr txBox="1"/>
          <p:nvPr/>
        </p:nvSpPr>
        <p:spPr>
          <a:xfrm>
            <a:off x="5796136" y="6165304"/>
            <a:ext cx="3089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benzineverbruik van een auto</a:t>
            </a:r>
            <a:endParaRPr lang="nl-NL" b="1" dirty="0"/>
          </a:p>
        </p:txBody>
      </p:sp>
      <p:sp>
        <p:nvSpPr>
          <p:cNvPr id="24" name="Tekstvak 23"/>
          <p:cNvSpPr txBox="1"/>
          <p:nvPr/>
        </p:nvSpPr>
        <p:spPr>
          <a:xfrm>
            <a:off x="5436096" y="4077072"/>
            <a:ext cx="2738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t</a:t>
            </a:r>
            <a:r>
              <a:rPr lang="nl-NL" b="1" dirty="0" smtClean="0"/>
              <a:t>ijd tussen 2 bliksemflitsen</a:t>
            </a:r>
            <a:endParaRPr lang="nl-NL" b="1" dirty="0"/>
          </a:p>
        </p:txBody>
      </p:sp>
      <p:sp>
        <p:nvSpPr>
          <p:cNvPr id="25" name="Tekstvak 24"/>
          <p:cNvSpPr txBox="1"/>
          <p:nvPr/>
        </p:nvSpPr>
        <p:spPr>
          <a:xfrm>
            <a:off x="179512" y="3501008"/>
            <a:ext cx="2747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p</a:t>
            </a:r>
            <a:r>
              <a:rPr lang="nl-NL" b="1" dirty="0" smtClean="0"/>
              <a:t>rovincie waar men woont</a:t>
            </a:r>
            <a:endParaRPr lang="nl-NL" b="1" dirty="0"/>
          </a:p>
        </p:txBody>
      </p:sp>
      <p:sp>
        <p:nvSpPr>
          <p:cNvPr id="26" name="Tekstvak 25"/>
          <p:cNvSpPr txBox="1"/>
          <p:nvPr/>
        </p:nvSpPr>
        <p:spPr>
          <a:xfrm>
            <a:off x="899592" y="4149080"/>
            <a:ext cx="1276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b</a:t>
            </a:r>
            <a:r>
              <a:rPr lang="nl-NL" b="1" dirty="0" smtClean="0"/>
              <a:t>loedgroep</a:t>
            </a:r>
            <a:endParaRPr lang="nl-NL" b="1" dirty="0"/>
          </a:p>
        </p:txBody>
      </p:sp>
      <p:sp>
        <p:nvSpPr>
          <p:cNvPr id="27" name="Tekstvak 26"/>
          <p:cNvSpPr txBox="1"/>
          <p:nvPr/>
        </p:nvSpPr>
        <p:spPr>
          <a:xfrm>
            <a:off x="7164288" y="3140968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hartslag</a:t>
            </a:r>
            <a:endParaRPr lang="nl-NL" b="1" dirty="0"/>
          </a:p>
        </p:txBody>
      </p:sp>
      <p:sp>
        <p:nvSpPr>
          <p:cNvPr id="28" name="Tekstvak 27"/>
          <p:cNvSpPr txBox="1"/>
          <p:nvPr/>
        </p:nvSpPr>
        <p:spPr>
          <a:xfrm>
            <a:off x="539552" y="4869160"/>
            <a:ext cx="1738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r</a:t>
            </a:r>
            <a:r>
              <a:rPr lang="nl-NL" b="1" dirty="0" smtClean="0"/>
              <a:t>ang in het leger</a:t>
            </a:r>
            <a:endParaRPr lang="nl-NL" b="1" dirty="0"/>
          </a:p>
        </p:txBody>
      </p:sp>
      <p:sp>
        <p:nvSpPr>
          <p:cNvPr id="29" name="Tekstvak 28"/>
          <p:cNvSpPr txBox="1"/>
          <p:nvPr/>
        </p:nvSpPr>
        <p:spPr>
          <a:xfrm>
            <a:off x="6372200" y="4941168"/>
            <a:ext cx="2283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fstand tot ziekenhuis</a:t>
            </a:r>
            <a:endParaRPr lang="nl-NL" b="1" dirty="0"/>
          </a:p>
        </p:txBody>
      </p:sp>
      <p:sp>
        <p:nvSpPr>
          <p:cNvPr id="30" name="Tekstvak 29"/>
          <p:cNvSpPr txBox="1"/>
          <p:nvPr/>
        </p:nvSpPr>
        <p:spPr>
          <a:xfrm>
            <a:off x="1979712" y="5229200"/>
            <a:ext cx="1104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haarkleur</a:t>
            </a:r>
            <a:endParaRPr lang="nl-NL" b="1" dirty="0"/>
          </a:p>
        </p:txBody>
      </p:sp>
      <p:sp>
        <p:nvSpPr>
          <p:cNvPr id="32" name="Tekstvak 31"/>
          <p:cNvSpPr txBox="1"/>
          <p:nvPr/>
        </p:nvSpPr>
        <p:spPr>
          <a:xfrm>
            <a:off x="6876256" y="3645024"/>
            <a:ext cx="1802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mm regen</a:t>
            </a:r>
            <a:endParaRPr lang="nl-NL" b="1" dirty="0"/>
          </a:p>
        </p:txBody>
      </p:sp>
      <p:sp>
        <p:nvSpPr>
          <p:cNvPr id="33" name="Tekstvak 32"/>
          <p:cNvSpPr txBox="1"/>
          <p:nvPr/>
        </p:nvSpPr>
        <p:spPr>
          <a:xfrm>
            <a:off x="5148064" y="5877272"/>
            <a:ext cx="1714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calorieën</a:t>
            </a:r>
            <a:endParaRPr lang="nl-NL" b="1" dirty="0"/>
          </a:p>
        </p:txBody>
      </p:sp>
      <p:sp>
        <p:nvSpPr>
          <p:cNvPr id="34" name="Tekstvak 33"/>
          <p:cNvSpPr txBox="1"/>
          <p:nvPr/>
        </p:nvSpPr>
        <p:spPr>
          <a:xfrm>
            <a:off x="1259632" y="5733256"/>
            <a:ext cx="260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e</a:t>
            </a:r>
            <a:r>
              <a:rPr lang="nl-NL" b="1" dirty="0" smtClean="0"/>
              <a:t>nergielabel van koelkast</a:t>
            </a:r>
            <a:endParaRPr lang="nl-NL" b="1" dirty="0"/>
          </a:p>
        </p:txBody>
      </p:sp>
      <p:sp>
        <p:nvSpPr>
          <p:cNvPr id="35" name="Tekstvak 34"/>
          <p:cNvSpPr txBox="1"/>
          <p:nvPr/>
        </p:nvSpPr>
        <p:spPr>
          <a:xfrm>
            <a:off x="6228184" y="5589240"/>
            <a:ext cx="2587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h</a:t>
            </a:r>
            <a:r>
              <a:rPr lang="nl-NL" b="1" dirty="0" smtClean="0"/>
              <a:t>oeveel vluchten per dag</a:t>
            </a:r>
            <a:endParaRPr lang="nl-NL" b="1" dirty="0"/>
          </a:p>
        </p:txBody>
      </p:sp>
      <p:sp>
        <p:nvSpPr>
          <p:cNvPr id="36" name="Tekstvak 35"/>
          <p:cNvSpPr txBox="1"/>
          <p:nvPr/>
        </p:nvSpPr>
        <p:spPr>
          <a:xfrm>
            <a:off x="7020272" y="4437112"/>
            <a:ext cx="193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doelpunten</a:t>
            </a:r>
            <a:endParaRPr lang="nl-NL" b="1" dirty="0"/>
          </a:p>
        </p:txBody>
      </p:sp>
      <p:sp>
        <p:nvSpPr>
          <p:cNvPr id="37" name="Tekstvak 36"/>
          <p:cNvSpPr txBox="1"/>
          <p:nvPr/>
        </p:nvSpPr>
        <p:spPr>
          <a:xfrm>
            <a:off x="467544" y="5373216"/>
            <a:ext cx="1453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nummerbord</a:t>
            </a:r>
            <a:endParaRPr lang="nl-NL" b="1" dirty="0"/>
          </a:p>
        </p:txBody>
      </p:sp>
      <p:sp>
        <p:nvSpPr>
          <p:cNvPr id="38" name="Tekstvak 37"/>
          <p:cNvSpPr txBox="1"/>
          <p:nvPr/>
        </p:nvSpPr>
        <p:spPr>
          <a:xfrm>
            <a:off x="5076056" y="5301208"/>
            <a:ext cx="2467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v</a:t>
            </a:r>
            <a:r>
              <a:rPr lang="nl-NL" b="1" dirty="0" smtClean="0"/>
              <a:t>etpercentage van melk</a:t>
            </a:r>
            <a:endParaRPr lang="nl-NL" b="1" dirty="0"/>
          </a:p>
        </p:txBody>
      </p:sp>
      <p:sp>
        <p:nvSpPr>
          <p:cNvPr id="31" name="Tekstvak 30"/>
          <p:cNvSpPr txBox="1"/>
          <p:nvPr/>
        </p:nvSpPr>
        <p:spPr>
          <a:xfrm>
            <a:off x="899592" y="2060848"/>
            <a:ext cx="2880320" cy="769441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 smtClean="0"/>
              <a:t>kwalitatief</a:t>
            </a:r>
            <a:endParaRPr lang="nl-NL" sz="4400" b="1" dirty="0"/>
          </a:p>
        </p:txBody>
      </p:sp>
      <p:sp>
        <p:nvSpPr>
          <p:cNvPr id="39" name="Tekstvak 38"/>
          <p:cNvSpPr txBox="1"/>
          <p:nvPr/>
        </p:nvSpPr>
        <p:spPr>
          <a:xfrm>
            <a:off x="5148064" y="2060848"/>
            <a:ext cx="3096344" cy="769441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 smtClean="0"/>
              <a:t>kwantitatief</a:t>
            </a:r>
            <a:endParaRPr lang="nl-NL" sz="4400" b="1" dirty="0"/>
          </a:p>
        </p:txBody>
      </p:sp>
      <p:cxnSp>
        <p:nvCxnSpPr>
          <p:cNvPr id="41" name="Rechte verbindingslijn met pijl 40"/>
          <p:cNvCxnSpPr/>
          <p:nvPr/>
        </p:nvCxnSpPr>
        <p:spPr>
          <a:xfrm flipH="1">
            <a:off x="2483768" y="1340768"/>
            <a:ext cx="864096" cy="720080"/>
          </a:xfrm>
          <a:prstGeom prst="straightConnector1">
            <a:avLst/>
          </a:prstGeom>
          <a:ln w="571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echte verbindingslijn met pijl 44"/>
          <p:cNvCxnSpPr/>
          <p:nvPr/>
        </p:nvCxnSpPr>
        <p:spPr>
          <a:xfrm>
            <a:off x="5508104" y="1340768"/>
            <a:ext cx="720080" cy="720080"/>
          </a:xfrm>
          <a:prstGeom prst="straightConnector1">
            <a:avLst/>
          </a:prstGeom>
          <a:ln w="571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kstvak 3"/>
          <p:cNvSpPr txBox="1"/>
          <p:nvPr/>
        </p:nvSpPr>
        <p:spPr>
          <a:xfrm>
            <a:off x="2843808" y="620688"/>
            <a:ext cx="3528392" cy="769441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 smtClean="0"/>
              <a:t>VARIABELEN</a:t>
            </a:r>
            <a:endParaRPr lang="nl-NL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/>
      <p:bldP spid="12" grpId="0" build="allAtOnce"/>
      <p:bldP spid="13" grpId="0" build="allAtOnce"/>
      <p:bldP spid="14" grpId="0" build="allAtOnce"/>
      <p:bldP spid="15" grpId="0" build="allAtOnce"/>
      <p:bldP spid="16" grpId="0" build="allAtOnce"/>
      <p:bldP spid="17" grpId="0" build="allAtOnce"/>
      <p:bldP spid="18" grpId="0" build="allAtOnce"/>
      <p:bldP spid="19" grpId="0" build="allAtOnce"/>
      <p:bldP spid="20" grpId="0" build="allAtOnce"/>
      <p:bldP spid="21" grpId="0" build="allAtOnce"/>
      <p:bldP spid="22" grpId="0" build="allAtOnce"/>
      <p:bldP spid="23" grpId="0" build="allAtOnce"/>
      <p:bldP spid="24" grpId="0" build="allAtOnce"/>
      <p:bldP spid="25" grpId="0" build="allAtOnce"/>
      <p:bldP spid="26" grpId="0" build="allAtOnce"/>
      <p:bldP spid="27" grpId="0" build="allAtOnce"/>
      <p:bldP spid="28" grpId="0" build="allAtOnce"/>
      <p:bldP spid="29" grpId="0" build="allAtOnce"/>
      <p:bldP spid="30" grpId="0" build="allAtOnce"/>
      <p:bldP spid="32" grpId="0" build="allAtOnce"/>
      <p:bldP spid="33" grpId="0" build="allAtOnce"/>
      <p:bldP spid="34" grpId="0" build="allAtOnce"/>
      <p:bldP spid="35" grpId="0" build="allAtOnce"/>
      <p:bldP spid="36" grpId="0" build="allAtOnce"/>
      <p:bldP spid="37" grpId="0" build="allAtOnce"/>
      <p:bldP spid="38" grpId="0" build="allAtOnce"/>
      <p:bldP spid="31" grpId="0" animBg="1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vak 10"/>
          <p:cNvSpPr txBox="1"/>
          <p:nvPr/>
        </p:nvSpPr>
        <p:spPr>
          <a:xfrm>
            <a:off x="1115616" y="2924944"/>
            <a:ext cx="1600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g</a:t>
            </a:r>
            <a:r>
              <a:rPr lang="nl-NL" b="1" dirty="0" smtClean="0">
                <a:solidFill>
                  <a:srgbClr val="FF0000"/>
                </a:solidFill>
              </a:rPr>
              <a:t>eslacht (M/V)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1043608" y="6093296"/>
            <a:ext cx="2341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s</a:t>
            </a:r>
            <a:r>
              <a:rPr lang="nl-NL" b="1" dirty="0" smtClean="0">
                <a:solidFill>
                  <a:srgbClr val="FF0000"/>
                </a:solidFill>
              </a:rPr>
              <a:t>port waar je aan doet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323528" y="4509120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47B51B"/>
                </a:solidFill>
              </a:rPr>
              <a:t>opleiding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4860032" y="3068960"/>
            <a:ext cx="1936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ongelukken</a:t>
            </a:r>
            <a:endParaRPr lang="nl-NL" b="1" dirty="0"/>
          </a:p>
        </p:txBody>
      </p:sp>
      <p:sp>
        <p:nvSpPr>
          <p:cNvPr id="15" name="Tekstvak 14"/>
          <p:cNvSpPr txBox="1"/>
          <p:nvPr/>
        </p:nvSpPr>
        <p:spPr>
          <a:xfrm>
            <a:off x="5220072" y="4869160"/>
            <a:ext cx="779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lengte</a:t>
            </a:r>
            <a:endParaRPr lang="nl-NL" b="1" dirty="0"/>
          </a:p>
        </p:txBody>
      </p:sp>
      <p:sp>
        <p:nvSpPr>
          <p:cNvPr id="16" name="Tekstvak 15"/>
          <p:cNvSpPr txBox="1"/>
          <p:nvPr/>
        </p:nvSpPr>
        <p:spPr>
          <a:xfrm>
            <a:off x="6084168" y="3356992"/>
            <a:ext cx="930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gewicht</a:t>
            </a:r>
            <a:endParaRPr lang="nl-NL" b="1" dirty="0"/>
          </a:p>
        </p:txBody>
      </p:sp>
      <p:sp>
        <p:nvSpPr>
          <p:cNvPr id="17" name="Tekstvak 16"/>
          <p:cNvSpPr txBox="1"/>
          <p:nvPr/>
        </p:nvSpPr>
        <p:spPr>
          <a:xfrm>
            <a:off x="539552" y="3212976"/>
            <a:ext cx="1317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FF0000"/>
                </a:solidFill>
              </a:rPr>
              <a:t>rugnummer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6372200" y="6488668"/>
            <a:ext cx="1964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flessen wijn</a:t>
            </a:r>
            <a:endParaRPr lang="nl-NL" b="1" dirty="0"/>
          </a:p>
        </p:txBody>
      </p:sp>
      <p:sp>
        <p:nvSpPr>
          <p:cNvPr id="19" name="Tekstvak 18"/>
          <p:cNvSpPr txBox="1"/>
          <p:nvPr/>
        </p:nvSpPr>
        <p:spPr>
          <a:xfrm>
            <a:off x="395536" y="3861048"/>
            <a:ext cx="2397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47B51B"/>
                </a:solidFill>
              </a:rPr>
              <a:t>a</a:t>
            </a:r>
            <a:r>
              <a:rPr lang="nl-NL" b="1" dirty="0" smtClean="0">
                <a:solidFill>
                  <a:srgbClr val="47B51B"/>
                </a:solidFill>
              </a:rPr>
              <a:t>antal Michelin sterren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20" name="Tekstvak 19"/>
          <p:cNvSpPr txBox="1"/>
          <p:nvPr/>
        </p:nvSpPr>
        <p:spPr>
          <a:xfrm>
            <a:off x="539552" y="6488668"/>
            <a:ext cx="2201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47B51B"/>
                </a:solidFill>
              </a:rPr>
              <a:t>p</a:t>
            </a:r>
            <a:r>
              <a:rPr lang="nl-NL" b="1" dirty="0" smtClean="0">
                <a:solidFill>
                  <a:srgbClr val="47B51B"/>
                </a:solidFill>
              </a:rPr>
              <a:t>laats in de top-2000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21" name="Tekstvak 20"/>
          <p:cNvSpPr txBox="1"/>
          <p:nvPr/>
        </p:nvSpPr>
        <p:spPr>
          <a:xfrm>
            <a:off x="5436096" y="4509120"/>
            <a:ext cx="1400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temperatuur</a:t>
            </a:r>
            <a:endParaRPr lang="nl-NL" b="1" dirty="0"/>
          </a:p>
        </p:txBody>
      </p:sp>
      <p:sp>
        <p:nvSpPr>
          <p:cNvPr id="22" name="Tekstvak 21"/>
          <p:cNvSpPr txBox="1"/>
          <p:nvPr/>
        </p:nvSpPr>
        <p:spPr>
          <a:xfrm>
            <a:off x="5076056" y="3717032"/>
            <a:ext cx="1591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klassengrootte</a:t>
            </a:r>
            <a:endParaRPr lang="nl-NL" b="1" dirty="0"/>
          </a:p>
        </p:txBody>
      </p:sp>
      <p:sp>
        <p:nvSpPr>
          <p:cNvPr id="23" name="Tekstvak 22"/>
          <p:cNvSpPr txBox="1"/>
          <p:nvPr/>
        </p:nvSpPr>
        <p:spPr>
          <a:xfrm>
            <a:off x="5796136" y="6165304"/>
            <a:ext cx="3089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benzineverbruik van een auto</a:t>
            </a:r>
            <a:endParaRPr lang="nl-NL" b="1" dirty="0"/>
          </a:p>
        </p:txBody>
      </p:sp>
      <p:sp>
        <p:nvSpPr>
          <p:cNvPr id="24" name="Tekstvak 23"/>
          <p:cNvSpPr txBox="1"/>
          <p:nvPr/>
        </p:nvSpPr>
        <p:spPr>
          <a:xfrm>
            <a:off x="5436096" y="4077072"/>
            <a:ext cx="2738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t</a:t>
            </a:r>
            <a:r>
              <a:rPr lang="nl-NL" b="1" dirty="0" smtClean="0"/>
              <a:t>ijd tussen 2 bliksemflitsen</a:t>
            </a:r>
            <a:endParaRPr lang="nl-NL" b="1" dirty="0"/>
          </a:p>
        </p:txBody>
      </p:sp>
      <p:sp>
        <p:nvSpPr>
          <p:cNvPr id="25" name="Tekstvak 24"/>
          <p:cNvSpPr txBox="1"/>
          <p:nvPr/>
        </p:nvSpPr>
        <p:spPr>
          <a:xfrm>
            <a:off x="179512" y="3501008"/>
            <a:ext cx="2747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p</a:t>
            </a:r>
            <a:r>
              <a:rPr lang="nl-NL" b="1" dirty="0" smtClean="0">
                <a:solidFill>
                  <a:srgbClr val="FF0000"/>
                </a:solidFill>
              </a:rPr>
              <a:t>rovincie waar men woont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26" name="Tekstvak 25"/>
          <p:cNvSpPr txBox="1"/>
          <p:nvPr/>
        </p:nvSpPr>
        <p:spPr>
          <a:xfrm>
            <a:off x="899592" y="4149080"/>
            <a:ext cx="1276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b</a:t>
            </a:r>
            <a:r>
              <a:rPr lang="nl-NL" b="1" dirty="0" smtClean="0">
                <a:solidFill>
                  <a:srgbClr val="FF0000"/>
                </a:solidFill>
              </a:rPr>
              <a:t>loedgroep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27" name="Tekstvak 26"/>
          <p:cNvSpPr txBox="1"/>
          <p:nvPr/>
        </p:nvSpPr>
        <p:spPr>
          <a:xfrm>
            <a:off x="7164288" y="3140968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hartslag</a:t>
            </a:r>
            <a:endParaRPr lang="nl-NL" b="1" dirty="0"/>
          </a:p>
        </p:txBody>
      </p:sp>
      <p:sp>
        <p:nvSpPr>
          <p:cNvPr id="28" name="Tekstvak 27"/>
          <p:cNvSpPr txBox="1"/>
          <p:nvPr/>
        </p:nvSpPr>
        <p:spPr>
          <a:xfrm>
            <a:off x="539552" y="4869160"/>
            <a:ext cx="1738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47B51B"/>
                </a:solidFill>
              </a:rPr>
              <a:t>r</a:t>
            </a:r>
            <a:r>
              <a:rPr lang="nl-NL" b="1" dirty="0" smtClean="0">
                <a:solidFill>
                  <a:srgbClr val="47B51B"/>
                </a:solidFill>
              </a:rPr>
              <a:t>ang in het leger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29" name="Tekstvak 28"/>
          <p:cNvSpPr txBox="1"/>
          <p:nvPr/>
        </p:nvSpPr>
        <p:spPr>
          <a:xfrm>
            <a:off x="6372200" y="4941168"/>
            <a:ext cx="2283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fstand tot ziekenhuis</a:t>
            </a:r>
            <a:endParaRPr lang="nl-NL" b="1" dirty="0"/>
          </a:p>
        </p:txBody>
      </p:sp>
      <p:sp>
        <p:nvSpPr>
          <p:cNvPr id="30" name="Tekstvak 29"/>
          <p:cNvSpPr txBox="1"/>
          <p:nvPr/>
        </p:nvSpPr>
        <p:spPr>
          <a:xfrm>
            <a:off x="1979712" y="5229200"/>
            <a:ext cx="1104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FF0000"/>
                </a:solidFill>
              </a:rPr>
              <a:t>haarkleur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32" name="Tekstvak 31"/>
          <p:cNvSpPr txBox="1"/>
          <p:nvPr/>
        </p:nvSpPr>
        <p:spPr>
          <a:xfrm>
            <a:off x="6876256" y="3645024"/>
            <a:ext cx="1802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mm regen</a:t>
            </a:r>
            <a:endParaRPr lang="nl-NL" b="1" dirty="0"/>
          </a:p>
        </p:txBody>
      </p:sp>
      <p:sp>
        <p:nvSpPr>
          <p:cNvPr id="33" name="Tekstvak 32"/>
          <p:cNvSpPr txBox="1"/>
          <p:nvPr/>
        </p:nvSpPr>
        <p:spPr>
          <a:xfrm>
            <a:off x="5148064" y="5877272"/>
            <a:ext cx="1714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calorieën</a:t>
            </a:r>
            <a:endParaRPr lang="nl-NL" b="1" dirty="0"/>
          </a:p>
        </p:txBody>
      </p:sp>
      <p:sp>
        <p:nvSpPr>
          <p:cNvPr id="34" name="Tekstvak 33"/>
          <p:cNvSpPr txBox="1"/>
          <p:nvPr/>
        </p:nvSpPr>
        <p:spPr>
          <a:xfrm>
            <a:off x="1259632" y="5733256"/>
            <a:ext cx="260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47B51B"/>
                </a:solidFill>
              </a:rPr>
              <a:t>e</a:t>
            </a:r>
            <a:r>
              <a:rPr lang="nl-NL" b="1" dirty="0" smtClean="0">
                <a:solidFill>
                  <a:srgbClr val="47B51B"/>
                </a:solidFill>
              </a:rPr>
              <a:t>nergielabel van koelkast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35" name="Tekstvak 34"/>
          <p:cNvSpPr txBox="1"/>
          <p:nvPr/>
        </p:nvSpPr>
        <p:spPr>
          <a:xfrm>
            <a:off x="6228184" y="5589240"/>
            <a:ext cx="2587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h</a:t>
            </a:r>
            <a:r>
              <a:rPr lang="nl-NL" b="1" dirty="0" smtClean="0"/>
              <a:t>oeveel vluchten per dag</a:t>
            </a:r>
            <a:endParaRPr lang="nl-NL" b="1" dirty="0"/>
          </a:p>
        </p:txBody>
      </p:sp>
      <p:sp>
        <p:nvSpPr>
          <p:cNvPr id="36" name="Tekstvak 35"/>
          <p:cNvSpPr txBox="1"/>
          <p:nvPr/>
        </p:nvSpPr>
        <p:spPr>
          <a:xfrm>
            <a:off x="7020272" y="4437112"/>
            <a:ext cx="193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doelpunten</a:t>
            </a:r>
            <a:endParaRPr lang="nl-NL" b="1" dirty="0"/>
          </a:p>
        </p:txBody>
      </p:sp>
      <p:sp>
        <p:nvSpPr>
          <p:cNvPr id="37" name="Tekstvak 36"/>
          <p:cNvSpPr txBox="1"/>
          <p:nvPr/>
        </p:nvSpPr>
        <p:spPr>
          <a:xfrm>
            <a:off x="467544" y="5373216"/>
            <a:ext cx="1453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FF0000"/>
                </a:solidFill>
              </a:rPr>
              <a:t>nummerbord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38" name="Tekstvak 37"/>
          <p:cNvSpPr txBox="1"/>
          <p:nvPr/>
        </p:nvSpPr>
        <p:spPr>
          <a:xfrm>
            <a:off x="5076056" y="5301208"/>
            <a:ext cx="2467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v</a:t>
            </a:r>
            <a:r>
              <a:rPr lang="nl-NL" b="1" dirty="0" smtClean="0"/>
              <a:t>etpercentage van melk</a:t>
            </a:r>
            <a:endParaRPr lang="nl-NL" b="1" dirty="0"/>
          </a:p>
        </p:txBody>
      </p:sp>
      <p:sp>
        <p:nvSpPr>
          <p:cNvPr id="31" name="Tekstvak 30"/>
          <p:cNvSpPr txBox="1"/>
          <p:nvPr/>
        </p:nvSpPr>
        <p:spPr>
          <a:xfrm>
            <a:off x="899592" y="2060848"/>
            <a:ext cx="2880320" cy="769441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 smtClean="0"/>
              <a:t>kwalitatief</a:t>
            </a:r>
            <a:endParaRPr lang="nl-NL" sz="4400" b="1" dirty="0"/>
          </a:p>
        </p:txBody>
      </p:sp>
      <p:sp>
        <p:nvSpPr>
          <p:cNvPr id="39" name="Tekstvak 38"/>
          <p:cNvSpPr txBox="1"/>
          <p:nvPr/>
        </p:nvSpPr>
        <p:spPr>
          <a:xfrm>
            <a:off x="5148064" y="2060848"/>
            <a:ext cx="3096344" cy="769441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 smtClean="0"/>
              <a:t>kwantitatief</a:t>
            </a:r>
            <a:endParaRPr lang="nl-NL" sz="4400" b="1" dirty="0"/>
          </a:p>
        </p:txBody>
      </p:sp>
      <p:cxnSp>
        <p:nvCxnSpPr>
          <p:cNvPr id="41" name="Rechte verbindingslijn met pijl 40"/>
          <p:cNvCxnSpPr/>
          <p:nvPr/>
        </p:nvCxnSpPr>
        <p:spPr>
          <a:xfrm flipH="1">
            <a:off x="2483768" y="1340768"/>
            <a:ext cx="864096" cy="720080"/>
          </a:xfrm>
          <a:prstGeom prst="straightConnector1">
            <a:avLst/>
          </a:prstGeom>
          <a:ln w="571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echte verbindingslijn met pijl 44"/>
          <p:cNvCxnSpPr/>
          <p:nvPr/>
        </p:nvCxnSpPr>
        <p:spPr>
          <a:xfrm>
            <a:off x="5508104" y="1340768"/>
            <a:ext cx="720080" cy="720080"/>
          </a:xfrm>
          <a:prstGeom prst="straightConnector1">
            <a:avLst/>
          </a:prstGeom>
          <a:ln w="571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kstvak 3"/>
          <p:cNvSpPr txBox="1"/>
          <p:nvPr/>
        </p:nvSpPr>
        <p:spPr>
          <a:xfrm>
            <a:off x="2843808" y="620688"/>
            <a:ext cx="3528392" cy="769441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 smtClean="0"/>
              <a:t>VARIABELEN</a:t>
            </a:r>
            <a:endParaRPr lang="nl-NL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vak 10"/>
          <p:cNvSpPr txBox="1"/>
          <p:nvPr/>
        </p:nvSpPr>
        <p:spPr>
          <a:xfrm>
            <a:off x="323528" y="5733256"/>
            <a:ext cx="1600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g</a:t>
            </a:r>
            <a:r>
              <a:rPr lang="nl-NL" b="1" dirty="0" smtClean="0"/>
              <a:t>eslacht (M/V)</a:t>
            </a:r>
            <a:endParaRPr lang="nl-NL" b="1" dirty="0"/>
          </a:p>
        </p:txBody>
      </p:sp>
      <p:sp>
        <p:nvSpPr>
          <p:cNvPr id="12" name="Tekstvak 11"/>
          <p:cNvSpPr txBox="1"/>
          <p:nvPr/>
        </p:nvSpPr>
        <p:spPr>
          <a:xfrm>
            <a:off x="0" y="6084004"/>
            <a:ext cx="2341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</a:t>
            </a:r>
            <a:r>
              <a:rPr lang="nl-NL" b="1" dirty="0" smtClean="0"/>
              <a:t>port waar je aan doet</a:t>
            </a:r>
            <a:endParaRPr lang="nl-NL" b="1" dirty="0"/>
          </a:p>
        </p:txBody>
      </p:sp>
      <p:sp>
        <p:nvSpPr>
          <p:cNvPr id="13" name="Tekstvak 12"/>
          <p:cNvSpPr txBox="1"/>
          <p:nvPr/>
        </p:nvSpPr>
        <p:spPr>
          <a:xfrm>
            <a:off x="3059832" y="4427820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opleiding</a:t>
            </a:r>
            <a:endParaRPr lang="nl-NL" b="1" dirty="0"/>
          </a:p>
        </p:txBody>
      </p:sp>
      <p:sp>
        <p:nvSpPr>
          <p:cNvPr id="14" name="Tekstvak 13"/>
          <p:cNvSpPr txBox="1"/>
          <p:nvPr/>
        </p:nvSpPr>
        <p:spPr>
          <a:xfrm>
            <a:off x="4860032" y="3068960"/>
            <a:ext cx="1936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ongelukken</a:t>
            </a:r>
            <a:endParaRPr lang="nl-NL" b="1" dirty="0"/>
          </a:p>
        </p:txBody>
      </p:sp>
      <p:sp>
        <p:nvSpPr>
          <p:cNvPr id="15" name="Tekstvak 14"/>
          <p:cNvSpPr txBox="1"/>
          <p:nvPr/>
        </p:nvSpPr>
        <p:spPr>
          <a:xfrm>
            <a:off x="5220072" y="4869160"/>
            <a:ext cx="779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lengte</a:t>
            </a:r>
            <a:endParaRPr lang="nl-NL" b="1" dirty="0"/>
          </a:p>
        </p:txBody>
      </p:sp>
      <p:sp>
        <p:nvSpPr>
          <p:cNvPr id="16" name="Tekstvak 15"/>
          <p:cNvSpPr txBox="1"/>
          <p:nvPr/>
        </p:nvSpPr>
        <p:spPr>
          <a:xfrm>
            <a:off x="6084168" y="3356992"/>
            <a:ext cx="930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gewicht</a:t>
            </a:r>
            <a:endParaRPr lang="nl-NL" b="1" dirty="0"/>
          </a:p>
        </p:txBody>
      </p:sp>
      <p:sp>
        <p:nvSpPr>
          <p:cNvPr id="17" name="Tekstvak 16"/>
          <p:cNvSpPr txBox="1"/>
          <p:nvPr/>
        </p:nvSpPr>
        <p:spPr>
          <a:xfrm>
            <a:off x="445698" y="5075892"/>
            <a:ext cx="1317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rugnummer</a:t>
            </a:r>
            <a:endParaRPr lang="nl-NL" b="1" dirty="0"/>
          </a:p>
        </p:txBody>
      </p:sp>
      <p:sp>
        <p:nvSpPr>
          <p:cNvPr id="18" name="Tekstvak 17"/>
          <p:cNvSpPr txBox="1"/>
          <p:nvPr/>
        </p:nvSpPr>
        <p:spPr>
          <a:xfrm>
            <a:off x="6372200" y="6488668"/>
            <a:ext cx="1964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flessen wijn</a:t>
            </a:r>
            <a:endParaRPr lang="nl-NL" b="1" dirty="0"/>
          </a:p>
        </p:txBody>
      </p:sp>
      <p:sp>
        <p:nvSpPr>
          <p:cNvPr id="19" name="Tekstvak 18"/>
          <p:cNvSpPr txBox="1"/>
          <p:nvPr/>
        </p:nvSpPr>
        <p:spPr>
          <a:xfrm>
            <a:off x="2339752" y="4139788"/>
            <a:ext cx="2397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Michelin sterren</a:t>
            </a:r>
            <a:endParaRPr lang="nl-NL" b="1" dirty="0"/>
          </a:p>
        </p:txBody>
      </p:sp>
      <p:sp>
        <p:nvSpPr>
          <p:cNvPr id="20" name="Tekstvak 19"/>
          <p:cNvSpPr txBox="1"/>
          <p:nvPr/>
        </p:nvSpPr>
        <p:spPr>
          <a:xfrm>
            <a:off x="2627784" y="5075892"/>
            <a:ext cx="2201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p</a:t>
            </a:r>
            <a:r>
              <a:rPr lang="nl-NL" b="1" dirty="0" smtClean="0"/>
              <a:t>laats in de top-2000</a:t>
            </a:r>
            <a:endParaRPr lang="nl-NL" b="1" dirty="0"/>
          </a:p>
        </p:txBody>
      </p:sp>
      <p:sp>
        <p:nvSpPr>
          <p:cNvPr id="21" name="Tekstvak 20"/>
          <p:cNvSpPr txBox="1"/>
          <p:nvPr/>
        </p:nvSpPr>
        <p:spPr>
          <a:xfrm>
            <a:off x="5436096" y="4509120"/>
            <a:ext cx="1400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temperatuur</a:t>
            </a:r>
            <a:endParaRPr lang="nl-NL" b="1" dirty="0"/>
          </a:p>
        </p:txBody>
      </p:sp>
      <p:sp>
        <p:nvSpPr>
          <p:cNvPr id="22" name="Tekstvak 21"/>
          <p:cNvSpPr txBox="1"/>
          <p:nvPr/>
        </p:nvSpPr>
        <p:spPr>
          <a:xfrm>
            <a:off x="5076056" y="3717032"/>
            <a:ext cx="1591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klassengrootte</a:t>
            </a:r>
            <a:endParaRPr lang="nl-NL" b="1" dirty="0"/>
          </a:p>
        </p:txBody>
      </p:sp>
      <p:sp>
        <p:nvSpPr>
          <p:cNvPr id="23" name="Tekstvak 22"/>
          <p:cNvSpPr txBox="1"/>
          <p:nvPr/>
        </p:nvSpPr>
        <p:spPr>
          <a:xfrm>
            <a:off x="5796136" y="6165304"/>
            <a:ext cx="3089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benzineverbruik van een auto</a:t>
            </a:r>
            <a:endParaRPr lang="nl-NL" b="1" dirty="0"/>
          </a:p>
        </p:txBody>
      </p:sp>
      <p:sp>
        <p:nvSpPr>
          <p:cNvPr id="24" name="Tekstvak 23"/>
          <p:cNvSpPr txBox="1"/>
          <p:nvPr/>
        </p:nvSpPr>
        <p:spPr>
          <a:xfrm>
            <a:off x="5436096" y="4077072"/>
            <a:ext cx="2738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t</a:t>
            </a:r>
            <a:r>
              <a:rPr lang="nl-NL" b="1" dirty="0" smtClean="0"/>
              <a:t>ijd tussen 2 bliksemflitsen</a:t>
            </a:r>
            <a:endParaRPr lang="nl-NL" b="1" dirty="0"/>
          </a:p>
        </p:txBody>
      </p:sp>
      <p:sp>
        <p:nvSpPr>
          <p:cNvPr id="25" name="Tekstvak 24"/>
          <p:cNvSpPr txBox="1"/>
          <p:nvPr/>
        </p:nvSpPr>
        <p:spPr>
          <a:xfrm>
            <a:off x="0" y="4437112"/>
            <a:ext cx="2747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p</a:t>
            </a:r>
            <a:r>
              <a:rPr lang="nl-NL" b="1" dirty="0" smtClean="0"/>
              <a:t>rovincie waar men woont</a:t>
            </a:r>
            <a:endParaRPr lang="nl-NL" b="1" dirty="0"/>
          </a:p>
        </p:txBody>
      </p:sp>
      <p:sp>
        <p:nvSpPr>
          <p:cNvPr id="26" name="Tekstvak 25"/>
          <p:cNvSpPr txBox="1"/>
          <p:nvPr/>
        </p:nvSpPr>
        <p:spPr>
          <a:xfrm>
            <a:off x="323528" y="4149080"/>
            <a:ext cx="1276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b</a:t>
            </a:r>
            <a:r>
              <a:rPr lang="nl-NL" b="1" dirty="0" smtClean="0"/>
              <a:t>loedgroep</a:t>
            </a:r>
            <a:endParaRPr lang="nl-NL" b="1" dirty="0"/>
          </a:p>
        </p:txBody>
      </p:sp>
      <p:sp>
        <p:nvSpPr>
          <p:cNvPr id="27" name="Tekstvak 26"/>
          <p:cNvSpPr txBox="1"/>
          <p:nvPr/>
        </p:nvSpPr>
        <p:spPr>
          <a:xfrm>
            <a:off x="7164288" y="3140968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hartslag</a:t>
            </a:r>
            <a:endParaRPr lang="nl-NL" b="1" dirty="0"/>
          </a:p>
        </p:txBody>
      </p:sp>
      <p:sp>
        <p:nvSpPr>
          <p:cNvPr id="28" name="Tekstvak 27"/>
          <p:cNvSpPr txBox="1"/>
          <p:nvPr/>
        </p:nvSpPr>
        <p:spPr>
          <a:xfrm>
            <a:off x="2843808" y="5373216"/>
            <a:ext cx="1738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r</a:t>
            </a:r>
            <a:r>
              <a:rPr lang="nl-NL" b="1" dirty="0" smtClean="0"/>
              <a:t>ang in het leger</a:t>
            </a:r>
            <a:endParaRPr lang="nl-NL" b="1" dirty="0"/>
          </a:p>
        </p:txBody>
      </p:sp>
      <p:sp>
        <p:nvSpPr>
          <p:cNvPr id="29" name="Tekstvak 28"/>
          <p:cNvSpPr txBox="1"/>
          <p:nvPr/>
        </p:nvSpPr>
        <p:spPr>
          <a:xfrm>
            <a:off x="6372200" y="4941168"/>
            <a:ext cx="2283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fstand tot ziekenhuis</a:t>
            </a:r>
            <a:endParaRPr lang="nl-NL" b="1" dirty="0"/>
          </a:p>
        </p:txBody>
      </p:sp>
      <p:sp>
        <p:nvSpPr>
          <p:cNvPr id="30" name="Tekstvak 29"/>
          <p:cNvSpPr txBox="1"/>
          <p:nvPr/>
        </p:nvSpPr>
        <p:spPr>
          <a:xfrm>
            <a:off x="467544" y="4725144"/>
            <a:ext cx="1104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haarkleur</a:t>
            </a:r>
            <a:endParaRPr lang="nl-NL" b="1" dirty="0"/>
          </a:p>
        </p:txBody>
      </p:sp>
      <p:sp>
        <p:nvSpPr>
          <p:cNvPr id="32" name="Tekstvak 31"/>
          <p:cNvSpPr txBox="1"/>
          <p:nvPr/>
        </p:nvSpPr>
        <p:spPr>
          <a:xfrm>
            <a:off x="6876256" y="3645024"/>
            <a:ext cx="1802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mm regen</a:t>
            </a:r>
            <a:endParaRPr lang="nl-NL" b="1" dirty="0"/>
          </a:p>
        </p:txBody>
      </p:sp>
      <p:sp>
        <p:nvSpPr>
          <p:cNvPr id="33" name="Tekstvak 32"/>
          <p:cNvSpPr txBox="1"/>
          <p:nvPr/>
        </p:nvSpPr>
        <p:spPr>
          <a:xfrm>
            <a:off x="5148064" y="5877272"/>
            <a:ext cx="1714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calorieën</a:t>
            </a:r>
            <a:endParaRPr lang="nl-NL" b="1" dirty="0"/>
          </a:p>
        </p:txBody>
      </p:sp>
      <p:sp>
        <p:nvSpPr>
          <p:cNvPr id="34" name="Tekstvak 33"/>
          <p:cNvSpPr txBox="1"/>
          <p:nvPr/>
        </p:nvSpPr>
        <p:spPr>
          <a:xfrm>
            <a:off x="2339752" y="4725144"/>
            <a:ext cx="260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e</a:t>
            </a:r>
            <a:r>
              <a:rPr lang="nl-NL" b="1" dirty="0" smtClean="0"/>
              <a:t>nergielabel van koelkast</a:t>
            </a:r>
            <a:endParaRPr lang="nl-NL" b="1" dirty="0"/>
          </a:p>
        </p:txBody>
      </p:sp>
      <p:sp>
        <p:nvSpPr>
          <p:cNvPr id="35" name="Tekstvak 34"/>
          <p:cNvSpPr txBox="1"/>
          <p:nvPr/>
        </p:nvSpPr>
        <p:spPr>
          <a:xfrm>
            <a:off x="6228184" y="5589240"/>
            <a:ext cx="2587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h</a:t>
            </a:r>
            <a:r>
              <a:rPr lang="nl-NL" b="1" dirty="0" smtClean="0"/>
              <a:t>oeveel vluchten per dag</a:t>
            </a:r>
            <a:endParaRPr lang="nl-NL" b="1" dirty="0"/>
          </a:p>
        </p:txBody>
      </p:sp>
      <p:sp>
        <p:nvSpPr>
          <p:cNvPr id="36" name="Tekstvak 35"/>
          <p:cNvSpPr txBox="1"/>
          <p:nvPr/>
        </p:nvSpPr>
        <p:spPr>
          <a:xfrm>
            <a:off x="7020272" y="4437112"/>
            <a:ext cx="193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doelpunten</a:t>
            </a:r>
            <a:endParaRPr lang="nl-NL" b="1" dirty="0"/>
          </a:p>
        </p:txBody>
      </p:sp>
      <p:sp>
        <p:nvSpPr>
          <p:cNvPr id="37" name="Tekstvak 36"/>
          <p:cNvSpPr txBox="1"/>
          <p:nvPr/>
        </p:nvSpPr>
        <p:spPr>
          <a:xfrm>
            <a:off x="467544" y="5373216"/>
            <a:ext cx="1453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nummerbord</a:t>
            </a:r>
            <a:endParaRPr lang="nl-NL" b="1" dirty="0"/>
          </a:p>
        </p:txBody>
      </p:sp>
      <p:sp>
        <p:nvSpPr>
          <p:cNvPr id="38" name="Tekstvak 37"/>
          <p:cNvSpPr txBox="1"/>
          <p:nvPr/>
        </p:nvSpPr>
        <p:spPr>
          <a:xfrm>
            <a:off x="5076056" y="5301208"/>
            <a:ext cx="2467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v</a:t>
            </a:r>
            <a:r>
              <a:rPr lang="nl-NL" b="1" dirty="0" smtClean="0"/>
              <a:t>etpercentage van melk</a:t>
            </a:r>
            <a:endParaRPr lang="nl-NL" b="1" dirty="0"/>
          </a:p>
        </p:txBody>
      </p:sp>
      <p:sp>
        <p:nvSpPr>
          <p:cNvPr id="39" name="Tekstvak 38"/>
          <p:cNvSpPr txBox="1"/>
          <p:nvPr/>
        </p:nvSpPr>
        <p:spPr>
          <a:xfrm>
            <a:off x="5148064" y="2060848"/>
            <a:ext cx="3096344" cy="769441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 smtClean="0"/>
              <a:t>kwantitatief</a:t>
            </a:r>
            <a:endParaRPr lang="nl-NL" sz="4400" b="1" dirty="0"/>
          </a:p>
        </p:txBody>
      </p:sp>
      <p:cxnSp>
        <p:nvCxnSpPr>
          <p:cNvPr id="41" name="Rechte verbindingslijn met pijl 40"/>
          <p:cNvCxnSpPr/>
          <p:nvPr/>
        </p:nvCxnSpPr>
        <p:spPr>
          <a:xfrm flipH="1">
            <a:off x="2483768" y="1340768"/>
            <a:ext cx="864096" cy="720080"/>
          </a:xfrm>
          <a:prstGeom prst="straightConnector1">
            <a:avLst/>
          </a:prstGeom>
          <a:ln w="571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echte verbindingslijn met pijl 44"/>
          <p:cNvCxnSpPr/>
          <p:nvPr/>
        </p:nvCxnSpPr>
        <p:spPr>
          <a:xfrm>
            <a:off x="5508104" y="1340768"/>
            <a:ext cx="720080" cy="720080"/>
          </a:xfrm>
          <a:prstGeom prst="straightConnector1">
            <a:avLst/>
          </a:prstGeom>
          <a:ln w="571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kstvak 3"/>
          <p:cNvSpPr txBox="1"/>
          <p:nvPr/>
        </p:nvSpPr>
        <p:spPr>
          <a:xfrm>
            <a:off x="2843808" y="620688"/>
            <a:ext cx="3528392" cy="769441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 smtClean="0"/>
              <a:t>VARIABELEN</a:t>
            </a:r>
            <a:endParaRPr lang="nl-NL" sz="4400" b="1" dirty="0"/>
          </a:p>
        </p:txBody>
      </p:sp>
      <p:sp>
        <p:nvSpPr>
          <p:cNvPr id="40" name="Tekstvak 39"/>
          <p:cNvSpPr txBox="1"/>
          <p:nvPr/>
        </p:nvSpPr>
        <p:spPr>
          <a:xfrm>
            <a:off x="323528" y="3356992"/>
            <a:ext cx="1872208" cy="5232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 smtClean="0"/>
              <a:t>nominaal</a:t>
            </a:r>
            <a:endParaRPr lang="nl-NL" sz="2800" b="1" dirty="0"/>
          </a:p>
        </p:txBody>
      </p:sp>
      <p:sp>
        <p:nvSpPr>
          <p:cNvPr id="42" name="Tekstvak 41"/>
          <p:cNvSpPr txBox="1"/>
          <p:nvPr/>
        </p:nvSpPr>
        <p:spPr>
          <a:xfrm>
            <a:off x="2483768" y="3356992"/>
            <a:ext cx="1872208" cy="5232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 smtClean="0"/>
              <a:t>ordinaal</a:t>
            </a:r>
            <a:endParaRPr lang="nl-NL" sz="2800" b="1" dirty="0"/>
          </a:p>
        </p:txBody>
      </p:sp>
      <p:cxnSp>
        <p:nvCxnSpPr>
          <p:cNvPr id="43" name="Rechte verbindingslijn met pijl 42"/>
          <p:cNvCxnSpPr/>
          <p:nvPr/>
        </p:nvCxnSpPr>
        <p:spPr>
          <a:xfrm flipH="1">
            <a:off x="827584" y="2636912"/>
            <a:ext cx="864096" cy="720080"/>
          </a:xfrm>
          <a:prstGeom prst="straightConnector1">
            <a:avLst/>
          </a:prstGeom>
          <a:ln w="571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echte verbindingslijn met pijl 43"/>
          <p:cNvCxnSpPr/>
          <p:nvPr/>
        </p:nvCxnSpPr>
        <p:spPr>
          <a:xfrm>
            <a:off x="2771800" y="2636912"/>
            <a:ext cx="720080" cy="720080"/>
          </a:xfrm>
          <a:prstGeom prst="straightConnector1">
            <a:avLst/>
          </a:prstGeom>
          <a:ln w="571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kstvak 30"/>
          <p:cNvSpPr txBox="1"/>
          <p:nvPr/>
        </p:nvSpPr>
        <p:spPr>
          <a:xfrm>
            <a:off x="899592" y="2060848"/>
            <a:ext cx="2880320" cy="769441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 smtClean="0"/>
              <a:t>kwalitatief</a:t>
            </a:r>
            <a:endParaRPr lang="nl-NL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/>
      <p:bldP spid="12" grpId="0" build="allAtOnce"/>
      <p:bldP spid="13" grpId="0" build="allAtOnce"/>
      <p:bldP spid="17" grpId="0" build="allAtOnce"/>
      <p:bldP spid="19" grpId="0" build="allAtOnce"/>
      <p:bldP spid="20" grpId="0" build="allAtOnce"/>
      <p:bldP spid="25" grpId="0" build="allAtOnce"/>
      <p:bldP spid="26" grpId="0" build="allAtOnce"/>
      <p:bldP spid="28" grpId="0" build="allAtOnce"/>
      <p:bldP spid="30" grpId="0" build="allAtOnce"/>
      <p:bldP spid="34" grpId="0" build="allAtOnce"/>
      <p:bldP spid="37" grpId="0" build="allAtOnce"/>
      <p:bldP spid="40" grpId="0" animBg="1"/>
      <p:bldP spid="4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vak 10"/>
          <p:cNvSpPr txBox="1"/>
          <p:nvPr/>
        </p:nvSpPr>
        <p:spPr>
          <a:xfrm>
            <a:off x="323528" y="5733256"/>
            <a:ext cx="1600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g</a:t>
            </a:r>
            <a:r>
              <a:rPr lang="nl-NL" b="1" dirty="0" smtClean="0"/>
              <a:t>eslacht (M/V)</a:t>
            </a:r>
            <a:endParaRPr lang="nl-NL" b="1" dirty="0"/>
          </a:p>
        </p:txBody>
      </p:sp>
      <p:sp>
        <p:nvSpPr>
          <p:cNvPr id="12" name="Tekstvak 11"/>
          <p:cNvSpPr txBox="1"/>
          <p:nvPr/>
        </p:nvSpPr>
        <p:spPr>
          <a:xfrm>
            <a:off x="0" y="6084004"/>
            <a:ext cx="2341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</a:t>
            </a:r>
            <a:r>
              <a:rPr lang="nl-NL" b="1" dirty="0" smtClean="0"/>
              <a:t>port waar je aan doet</a:t>
            </a:r>
            <a:endParaRPr lang="nl-NL" b="1" dirty="0"/>
          </a:p>
        </p:txBody>
      </p:sp>
      <p:sp>
        <p:nvSpPr>
          <p:cNvPr id="13" name="Tekstvak 12"/>
          <p:cNvSpPr txBox="1"/>
          <p:nvPr/>
        </p:nvSpPr>
        <p:spPr>
          <a:xfrm>
            <a:off x="3059832" y="4427820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opleiding</a:t>
            </a:r>
            <a:endParaRPr lang="nl-NL" b="1" dirty="0"/>
          </a:p>
        </p:txBody>
      </p:sp>
      <p:sp>
        <p:nvSpPr>
          <p:cNvPr id="14" name="Tekstvak 13"/>
          <p:cNvSpPr txBox="1"/>
          <p:nvPr/>
        </p:nvSpPr>
        <p:spPr>
          <a:xfrm>
            <a:off x="4860032" y="3068960"/>
            <a:ext cx="1936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a</a:t>
            </a:r>
            <a:r>
              <a:rPr lang="nl-NL" b="1" dirty="0" smtClean="0">
                <a:solidFill>
                  <a:srgbClr val="FF0000"/>
                </a:solidFill>
              </a:rPr>
              <a:t>antal ongelukken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5220072" y="4869160"/>
            <a:ext cx="779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47B51B"/>
                </a:solidFill>
              </a:rPr>
              <a:t>lengte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6084168" y="3356992"/>
            <a:ext cx="930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47B51B"/>
                </a:solidFill>
              </a:rPr>
              <a:t>gewicht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17" name="Tekstvak 16"/>
          <p:cNvSpPr txBox="1"/>
          <p:nvPr/>
        </p:nvSpPr>
        <p:spPr>
          <a:xfrm>
            <a:off x="445698" y="5075892"/>
            <a:ext cx="1317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rugnummer</a:t>
            </a:r>
            <a:endParaRPr lang="nl-NL" b="1" dirty="0"/>
          </a:p>
        </p:txBody>
      </p:sp>
      <p:sp>
        <p:nvSpPr>
          <p:cNvPr id="18" name="Tekstvak 17"/>
          <p:cNvSpPr txBox="1"/>
          <p:nvPr/>
        </p:nvSpPr>
        <p:spPr>
          <a:xfrm>
            <a:off x="6372200" y="6488668"/>
            <a:ext cx="1964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a</a:t>
            </a:r>
            <a:r>
              <a:rPr lang="nl-NL" b="1" dirty="0" smtClean="0">
                <a:solidFill>
                  <a:srgbClr val="FF0000"/>
                </a:solidFill>
              </a:rPr>
              <a:t>antal flessen wijn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2339752" y="4139788"/>
            <a:ext cx="2397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Michelin sterren</a:t>
            </a:r>
            <a:endParaRPr lang="nl-NL" b="1" dirty="0"/>
          </a:p>
        </p:txBody>
      </p:sp>
      <p:sp>
        <p:nvSpPr>
          <p:cNvPr id="20" name="Tekstvak 19"/>
          <p:cNvSpPr txBox="1"/>
          <p:nvPr/>
        </p:nvSpPr>
        <p:spPr>
          <a:xfrm>
            <a:off x="2627784" y="5075892"/>
            <a:ext cx="2201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p</a:t>
            </a:r>
            <a:r>
              <a:rPr lang="nl-NL" b="1" dirty="0" smtClean="0"/>
              <a:t>laats in de top-2000</a:t>
            </a:r>
            <a:endParaRPr lang="nl-NL" b="1" dirty="0"/>
          </a:p>
        </p:txBody>
      </p:sp>
      <p:sp>
        <p:nvSpPr>
          <p:cNvPr id="21" name="Tekstvak 20"/>
          <p:cNvSpPr txBox="1"/>
          <p:nvPr/>
        </p:nvSpPr>
        <p:spPr>
          <a:xfrm>
            <a:off x="5436096" y="4509120"/>
            <a:ext cx="1400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47B51B"/>
                </a:solidFill>
              </a:rPr>
              <a:t>temperatuur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22" name="Tekstvak 21"/>
          <p:cNvSpPr txBox="1"/>
          <p:nvPr/>
        </p:nvSpPr>
        <p:spPr>
          <a:xfrm>
            <a:off x="5076056" y="3717032"/>
            <a:ext cx="1591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FF0000"/>
                </a:solidFill>
              </a:rPr>
              <a:t>klassengrootte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23" name="Tekstvak 22"/>
          <p:cNvSpPr txBox="1"/>
          <p:nvPr/>
        </p:nvSpPr>
        <p:spPr>
          <a:xfrm>
            <a:off x="5796136" y="6165304"/>
            <a:ext cx="3089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47B51B"/>
                </a:solidFill>
              </a:rPr>
              <a:t>benzineverbruik van een auto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24" name="Tekstvak 23"/>
          <p:cNvSpPr txBox="1"/>
          <p:nvPr/>
        </p:nvSpPr>
        <p:spPr>
          <a:xfrm>
            <a:off x="5436096" y="4077072"/>
            <a:ext cx="2738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47B51B"/>
                </a:solidFill>
              </a:rPr>
              <a:t>t</a:t>
            </a:r>
            <a:r>
              <a:rPr lang="nl-NL" b="1" dirty="0" smtClean="0">
                <a:solidFill>
                  <a:srgbClr val="47B51B"/>
                </a:solidFill>
              </a:rPr>
              <a:t>ijd tussen 2 bliksemflitsen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25" name="Tekstvak 24"/>
          <p:cNvSpPr txBox="1"/>
          <p:nvPr/>
        </p:nvSpPr>
        <p:spPr>
          <a:xfrm>
            <a:off x="0" y="4437112"/>
            <a:ext cx="2747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p</a:t>
            </a:r>
            <a:r>
              <a:rPr lang="nl-NL" b="1" dirty="0" smtClean="0"/>
              <a:t>rovincie waar men woont</a:t>
            </a:r>
            <a:endParaRPr lang="nl-NL" b="1" dirty="0"/>
          </a:p>
        </p:txBody>
      </p:sp>
      <p:sp>
        <p:nvSpPr>
          <p:cNvPr id="26" name="Tekstvak 25"/>
          <p:cNvSpPr txBox="1"/>
          <p:nvPr/>
        </p:nvSpPr>
        <p:spPr>
          <a:xfrm>
            <a:off x="323528" y="4149080"/>
            <a:ext cx="1276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b</a:t>
            </a:r>
            <a:r>
              <a:rPr lang="nl-NL" b="1" dirty="0" smtClean="0"/>
              <a:t>loedgroep</a:t>
            </a:r>
            <a:endParaRPr lang="nl-NL" b="1" dirty="0"/>
          </a:p>
        </p:txBody>
      </p:sp>
      <p:sp>
        <p:nvSpPr>
          <p:cNvPr id="27" name="Tekstvak 26"/>
          <p:cNvSpPr txBox="1"/>
          <p:nvPr/>
        </p:nvSpPr>
        <p:spPr>
          <a:xfrm>
            <a:off x="7164288" y="3140968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FF0000"/>
                </a:solidFill>
              </a:rPr>
              <a:t>hartslag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28" name="Tekstvak 27"/>
          <p:cNvSpPr txBox="1"/>
          <p:nvPr/>
        </p:nvSpPr>
        <p:spPr>
          <a:xfrm>
            <a:off x="2843808" y="5373216"/>
            <a:ext cx="1738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r</a:t>
            </a:r>
            <a:r>
              <a:rPr lang="nl-NL" b="1" dirty="0" smtClean="0"/>
              <a:t>ang in het leger</a:t>
            </a:r>
            <a:endParaRPr lang="nl-NL" b="1" dirty="0"/>
          </a:p>
        </p:txBody>
      </p:sp>
      <p:sp>
        <p:nvSpPr>
          <p:cNvPr id="29" name="Tekstvak 28"/>
          <p:cNvSpPr txBox="1"/>
          <p:nvPr/>
        </p:nvSpPr>
        <p:spPr>
          <a:xfrm>
            <a:off x="6372200" y="4941168"/>
            <a:ext cx="2283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47B51B"/>
                </a:solidFill>
              </a:rPr>
              <a:t>a</a:t>
            </a:r>
            <a:r>
              <a:rPr lang="nl-NL" b="1" dirty="0" smtClean="0">
                <a:solidFill>
                  <a:srgbClr val="47B51B"/>
                </a:solidFill>
              </a:rPr>
              <a:t>fstand tot ziekenhuis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30" name="Tekstvak 29"/>
          <p:cNvSpPr txBox="1"/>
          <p:nvPr/>
        </p:nvSpPr>
        <p:spPr>
          <a:xfrm>
            <a:off x="467544" y="4725144"/>
            <a:ext cx="1104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haarkleur</a:t>
            </a:r>
            <a:endParaRPr lang="nl-NL" b="1" dirty="0"/>
          </a:p>
        </p:txBody>
      </p:sp>
      <p:sp>
        <p:nvSpPr>
          <p:cNvPr id="32" name="Tekstvak 31"/>
          <p:cNvSpPr txBox="1"/>
          <p:nvPr/>
        </p:nvSpPr>
        <p:spPr>
          <a:xfrm>
            <a:off x="6876256" y="3645024"/>
            <a:ext cx="1802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47B51B"/>
                </a:solidFill>
              </a:rPr>
              <a:t>a</a:t>
            </a:r>
            <a:r>
              <a:rPr lang="nl-NL" b="1" dirty="0" smtClean="0">
                <a:solidFill>
                  <a:srgbClr val="47B51B"/>
                </a:solidFill>
              </a:rPr>
              <a:t>antal mm regen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33" name="Tekstvak 32"/>
          <p:cNvSpPr txBox="1"/>
          <p:nvPr/>
        </p:nvSpPr>
        <p:spPr>
          <a:xfrm>
            <a:off x="5148064" y="5877272"/>
            <a:ext cx="1714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47B51B"/>
                </a:solidFill>
              </a:rPr>
              <a:t>a</a:t>
            </a:r>
            <a:r>
              <a:rPr lang="nl-NL" b="1" dirty="0" smtClean="0">
                <a:solidFill>
                  <a:srgbClr val="47B51B"/>
                </a:solidFill>
              </a:rPr>
              <a:t>antal calorieën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34" name="Tekstvak 33"/>
          <p:cNvSpPr txBox="1"/>
          <p:nvPr/>
        </p:nvSpPr>
        <p:spPr>
          <a:xfrm>
            <a:off x="2339752" y="4725144"/>
            <a:ext cx="260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e</a:t>
            </a:r>
            <a:r>
              <a:rPr lang="nl-NL" b="1" dirty="0" smtClean="0"/>
              <a:t>nergielabel van koelkast</a:t>
            </a:r>
            <a:endParaRPr lang="nl-NL" b="1" dirty="0"/>
          </a:p>
        </p:txBody>
      </p:sp>
      <p:sp>
        <p:nvSpPr>
          <p:cNvPr id="35" name="Tekstvak 34"/>
          <p:cNvSpPr txBox="1"/>
          <p:nvPr/>
        </p:nvSpPr>
        <p:spPr>
          <a:xfrm>
            <a:off x="6228184" y="5589240"/>
            <a:ext cx="2587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h</a:t>
            </a:r>
            <a:r>
              <a:rPr lang="nl-NL" b="1" dirty="0" smtClean="0">
                <a:solidFill>
                  <a:srgbClr val="FF0000"/>
                </a:solidFill>
              </a:rPr>
              <a:t>oeveel vluchten per dag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36" name="Tekstvak 35"/>
          <p:cNvSpPr txBox="1"/>
          <p:nvPr/>
        </p:nvSpPr>
        <p:spPr>
          <a:xfrm>
            <a:off x="7020272" y="4437112"/>
            <a:ext cx="193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a</a:t>
            </a:r>
            <a:r>
              <a:rPr lang="nl-NL" b="1" dirty="0" smtClean="0">
                <a:solidFill>
                  <a:srgbClr val="FF0000"/>
                </a:solidFill>
              </a:rPr>
              <a:t>antal doelpunten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37" name="Tekstvak 36"/>
          <p:cNvSpPr txBox="1"/>
          <p:nvPr/>
        </p:nvSpPr>
        <p:spPr>
          <a:xfrm>
            <a:off x="467544" y="5373216"/>
            <a:ext cx="1453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nummerbord</a:t>
            </a:r>
            <a:endParaRPr lang="nl-NL" b="1" dirty="0"/>
          </a:p>
        </p:txBody>
      </p:sp>
      <p:sp>
        <p:nvSpPr>
          <p:cNvPr id="38" name="Tekstvak 37"/>
          <p:cNvSpPr txBox="1"/>
          <p:nvPr/>
        </p:nvSpPr>
        <p:spPr>
          <a:xfrm>
            <a:off x="5076056" y="5301208"/>
            <a:ext cx="2467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solidFill>
                  <a:srgbClr val="47B51B"/>
                </a:solidFill>
              </a:rPr>
              <a:t>v</a:t>
            </a:r>
            <a:r>
              <a:rPr lang="nl-NL" b="1" dirty="0" smtClean="0">
                <a:solidFill>
                  <a:srgbClr val="47B51B"/>
                </a:solidFill>
              </a:rPr>
              <a:t>etpercentage van melk</a:t>
            </a:r>
            <a:endParaRPr lang="nl-NL" b="1" dirty="0">
              <a:solidFill>
                <a:srgbClr val="47B51B"/>
              </a:solidFill>
            </a:endParaRPr>
          </a:p>
        </p:txBody>
      </p:sp>
      <p:sp>
        <p:nvSpPr>
          <p:cNvPr id="39" name="Tekstvak 38"/>
          <p:cNvSpPr txBox="1"/>
          <p:nvPr/>
        </p:nvSpPr>
        <p:spPr>
          <a:xfrm>
            <a:off x="5148064" y="2060848"/>
            <a:ext cx="3096344" cy="769441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 smtClean="0"/>
              <a:t>kwantitatief</a:t>
            </a:r>
            <a:endParaRPr lang="nl-NL" sz="4400" b="1" dirty="0"/>
          </a:p>
        </p:txBody>
      </p:sp>
      <p:cxnSp>
        <p:nvCxnSpPr>
          <p:cNvPr id="41" name="Rechte verbindingslijn met pijl 40"/>
          <p:cNvCxnSpPr/>
          <p:nvPr/>
        </p:nvCxnSpPr>
        <p:spPr>
          <a:xfrm flipH="1">
            <a:off x="2483768" y="1340768"/>
            <a:ext cx="864096" cy="720080"/>
          </a:xfrm>
          <a:prstGeom prst="straightConnector1">
            <a:avLst/>
          </a:prstGeom>
          <a:ln w="571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echte verbindingslijn met pijl 44"/>
          <p:cNvCxnSpPr/>
          <p:nvPr/>
        </p:nvCxnSpPr>
        <p:spPr>
          <a:xfrm>
            <a:off x="5508104" y="1340768"/>
            <a:ext cx="720080" cy="720080"/>
          </a:xfrm>
          <a:prstGeom prst="straightConnector1">
            <a:avLst/>
          </a:prstGeom>
          <a:ln w="571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kstvak 3"/>
          <p:cNvSpPr txBox="1"/>
          <p:nvPr/>
        </p:nvSpPr>
        <p:spPr>
          <a:xfrm>
            <a:off x="2843808" y="620688"/>
            <a:ext cx="3528392" cy="769441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 smtClean="0"/>
              <a:t>VARIABELEN</a:t>
            </a:r>
            <a:endParaRPr lang="nl-NL" sz="4400" b="1" dirty="0"/>
          </a:p>
        </p:txBody>
      </p:sp>
      <p:sp>
        <p:nvSpPr>
          <p:cNvPr id="40" name="Tekstvak 39"/>
          <p:cNvSpPr txBox="1"/>
          <p:nvPr/>
        </p:nvSpPr>
        <p:spPr>
          <a:xfrm>
            <a:off x="323528" y="3356992"/>
            <a:ext cx="1872208" cy="5232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 smtClean="0"/>
              <a:t>nominaal</a:t>
            </a:r>
            <a:endParaRPr lang="nl-NL" sz="2800" b="1" dirty="0"/>
          </a:p>
        </p:txBody>
      </p:sp>
      <p:sp>
        <p:nvSpPr>
          <p:cNvPr id="42" name="Tekstvak 41"/>
          <p:cNvSpPr txBox="1"/>
          <p:nvPr/>
        </p:nvSpPr>
        <p:spPr>
          <a:xfrm>
            <a:off x="2483768" y="3356992"/>
            <a:ext cx="1872208" cy="5232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 smtClean="0"/>
              <a:t>ordinaal</a:t>
            </a:r>
            <a:endParaRPr lang="nl-NL" sz="2800" b="1" dirty="0"/>
          </a:p>
        </p:txBody>
      </p:sp>
      <p:cxnSp>
        <p:nvCxnSpPr>
          <p:cNvPr id="43" name="Rechte verbindingslijn met pijl 42"/>
          <p:cNvCxnSpPr/>
          <p:nvPr/>
        </p:nvCxnSpPr>
        <p:spPr>
          <a:xfrm flipH="1">
            <a:off x="827584" y="2636912"/>
            <a:ext cx="864096" cy="720080"/>
          </a:xfrm>
          <a:prstGeom prst="straightConnector1">
            <a:avLst/>
          </a:prstGeom>
          <a:ln w="571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echte verbindingslijn met pijl 43"/>
          <p:cNvCxnSpPr/>
          <p:nvPr/>
        </p:nvCxnSpPr>
        <p:spPr>
          <a:xfrm>
            <a:off x="2771800" y="2636912"/>
            <a:ext cx="720080" cy="720080"/>
          </a:xfrm>
          <a:prstGeom prst="straightConnector1">
            <a:avLst/>
          </a:prstGeom>
          <a:ln w="571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kstvak 30"/>
          <p:cNvSpPr txBox="1"/>
          <p:nvPr/>
        </p:nvSpPr>
        <p:spPr>
          <a:xfrm>
            <a:off x="899592" y="2060848"/>
            <a:ext cx="2880320" cy="769441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 smtClean="0"/>
              <a:t>kwalitatief</a:t>
            </a:r>
            <a:endParaRPr lang="nl-NL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vak 10"/>
          <p:cNvSpPr txBox="1"/>
          <p:nvPr/>
        </p:nvSpPr>
        <p:spPr>
          <a:xfrm>
            <a:off x="323528" y="5733256"/>
            <a:ext cx="1600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g</a:t>
            </a:r>
            <a:r>
              <a:rPr lang="nl-NL" b="1" dirty="0" smtClean="0"/>
              <a:t>eslacht (M/V)</a:t>
            </a:r>
            <a:endParaRPr lang="nl-NL" b="1" dirty="0"/>
          </a:p>
        </p:txBody>
      </p:sp>
      <p:sp>
        <p:nvSpPr>
          <p:cNvPr id="12" name="Tekstvak 11"/>
          <p:cNvSpPr txBox="1"/>
          <p:nvPr/>
        </p:nvSpPr>
        <p:spPr>
          <a:xfrm>
            <a:off x="0" y="6084004"/>
            <a:ext cx="2341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</a:t>
            </a:r>
            <a:r>
              <a:rPr lang="nl-NL" b="1" dirty="0" smtClean="0"/>
              <a:t>port waar je aan doet</a:t>
            </a:r>
            <a:endParaRPr lang="nl-NL" b="1" dirty="0"/>
          </a:p>
        </p:txBody>
      </p:sp>
      <p:sp>
        <p:nvSpPr>
          <p:cNvPr id="13" name="Tekstvak 12"/>
          <p:cNvSpPr txBox="1"/>
          <p:nvPr/>
        </p:nvSpPr>
        <p:spPr>
          <a:xfrm>
            <a:off x="3059832" y="4427820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opleiding</a:t>
            </a:r>
            <a:endParaRPr lang="nl-NL" b="1" dirty="0"/>
          </a:p>
        </p:txBody>
      </p:sp>
      <p:sp>
        <p:nvSpPr>
          <p:cNvPr id="14" name="Tekstvak 13"/>
          <p:cNvSpPr txBox="1"/>
          <p:nvPr/>
        </p:nvSpPr>
        <p:spPr>
          <a:xfrm>
            <a:off x="4939828" y="5301208"/>
            <a:ext cx="1936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ongelukken</a:t>
            </a:r>
            <a:endParaRPr lang="nl-NL" b="1" dirty="0"/>
          </a:p>
        </p:txBody>
      </p:sp>
      <p:sp>
        <p:nvSpPr>
          <p:cNvPr id="15" name="Tekstvak 14"/>
          <p:cNvSpPr txBox="1"/>
          <p:nvPr/>
        </p:nvSpPr>
        <p:spPr>
          <a:xfrm>
            <a:off x="7668344" y="5589240"/>
            <a:ext cx="779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lengte</a:t>
            </a:r>
            <a:endParaRPr lang="nl-NL" b="1" dirty="0"/>
          </a:p>
        </p:txBody>
      </p:sp>
      <p:sp>
        <p:nvSpPr>
          <p:cNvPr id="16" name="Tekstvak 15"/>
          <p:cNvSpPr txBox="1"/>
          <p:nvPr/>
        </p:nvSpPr>
        <p:spPr>
          <a:xfrm>
            <a:off x="7596336" y="5301208"/>
            <a:ext cx="930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gewicht</a:t>
            </a:r>
            <a:endParaRPr lang="nl-NL" b="1" dirty="0"/>
          </a:p>
        </p:txBody>
      </p:sp>
      <p:sp>
        <p:nvSpPr>
          <p:cNvPr id="17" name="Tekstvak 16"/>
          <p:cNvSpPr txBox="1"/>
          <p:nvPr/>
        </p:nvSpPr>
        <p:spPr>
          <a:xfrm>
            <a:off x="445698" y="5075892"/>
            <a:ext cx="1317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rugnummer</a:t>
            </a:r>
            <a:endParaRPr lang="nl-NL" b="1" dirty="0"/>
          </a:p>
        </p:txBody>
      </p:sp>
      <p:sp>
        <p:nvSpPr>
          <p:cNvPr id="18" name="Tekstvak 17"/>
          <p:cNvSpPr txBox="1"/>
          <p:nvPr/>
        </p:nvSpPr>
        <p:spPr>
          <a:xfrm>
            <a:off x="4932040" y="5013176"/>
            <a:ext cx="1964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flessen wijn</a:t>
            </a:r>
            <a:endParaRPr lang="nl-NL" b="1" dirty="0"/>
          </a:p>
        </p:txBody>
      </p:sp>
      <p:sp>
        <p:nvSpPr>
          <p:cNvPr id="19" name="Tekstvak 18"/>
          <p:cNvSpPr txBox="1"/>
          <p:nvPr/>
        </p:nvSpPr>
        <p:spPr>
          <a:xfrm>
            <a:off x="2339752" y="4139788"/>
            <a:ext cx="2397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Michelin sterren</a:t>
            </a:r>
            <a:endParaRPr lang="nl-NL" b="1" dirty="0"/>
          </a:p>
        </p:txBody>
      </p:sp>
      <p:sp>
        <p:nvSpPr>
          <p:cNvPr id="20" name="Tekstvak 19"/>
          <p:cNvSpPr txBox="1"/>
          <p:nvPr/>
        </p:nvSpPr>
        <p:spPr>
          <a:xfrm>
            <a:off x="2627784" y="5075892"/>
            <a:ext cx="2201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p</a:t>
            </a:r>
            <a:r>
              <a:rPr lang="nl-NL" b="1" dirty="0" smtClean="0"/>
              <a:t>laats in de top-2000</a:t>
            </a:r>
            <a:endParaRPr lang="nl-NL" b="1" dirty="0"/>
          </a:p>
        </p:txBody>
      </p:sp>
      <p:sp>
        <p:nvSpPr>
          <p:cNvPr id="21" name="Tekstvak 20"/>
          <p:cNvSpPr txBox="1"/>
          <p:nvPr/>
        </p:nvSpPr>
        <p:spPr>
          <a:xfrm>
            <a:off x="7380312" y="4725144"/>
            <a:ext cx="1400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temperatuur</a:t>
            </a:r>
            <a:endParaRPr lang="nl-NL" b="1" dirty="0"/>
          </a:p>
        </p:txBody>
      </p:sp>
      <p:sp>
        <p:nvSpPr>
          <p:cNvPr id="22" name="Tekstvak 21"/>
          <p:cNvSpPr txBox="1"/>
          <p:nvPr/>
        </p:nvSpPr>
        <p:spPr>
          <a:xfrm>
            <a:off x="4932040" y="4149080"/>
            <a:ext cx="1591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klassengrootte</a:t>
            </a:r>
            <a:endParaRPr lang="nl-NL" b="1" dirty="0"/>
          </a:p>
        </p:txBody>
      </p:sp>
      <p:sp>
        <p:nvSpPr>
          <p:cNvPr id="23" name="Tekstvak 22"/>
          <p:cNvSpPr txBox="1"/>
          <p:nvPr/>
        </p:nvSpPr>
        <p:spPr>
          <a:xfrm>
            <a:off x="6228184" y="6444044"/>
            <a:ext cx="3089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benzineverbruik van een auto</a:t>
            </a:r>
            <a:endParaRPr lang="nl-NL" b="1" dirty="0"/>
          </a:p>
        </p:txBody>
      </p:sp>
      <p:sp>
        <p:nvSpPr>
          <p:cNvPr id="24" name="Tekstvak 23"/>
          <p:cNvSpPr txBox="1"/>
          <p:nvPr/>
        </p:nvSpPr>
        <p:spPr>
          <a:xfrm>
            <a:off x="6444208" y="6156012"/>
            <a:ext cx="2738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t</a:t>
            </a:r>
            <a:r>
              <a:rPr lang="nl-NL" b="1" dirty="0" smtClean="0"/>
              <a:t>ijd tussen 2 bliksemflitsen</a:t>
            </a:r>
            <a:endParaRPr lang="nl-NL" b="1" dirty="0"/>
          </a:p>
        </p:txBody>
      </p:sp>
      <p:sp>
        <p:nvSpPr>
          <p:cNvPr id="25" name="Tekstvak 24"/>
          <p:cNvSpPr txBox="1"/>
          <p:nvPr/>
        </p:nvSpPr>
        <p:spPr>
          <a:xfrm>
            <a:off x="0" y="4437112"/>
            <a:ext cx="2747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p</a:t>
            </a:r>
            <a:r>
              <a:rPr lang="nl-NL" b="1" dirty="0" smtClean="0"/>
              <a:t>rovincie waar men woont</a:t>
            </a:r>
            <a:endParaRPr lang="nl-NL" b="1" dirty="0"/>
          </a:p>
        </p:txBody>
      </p:sp>
      <p:sp>
        <p:nvSpPr>
          <p:cNvPr id="26" name="Tekstvak 25"/>
          <p:cNvSpPr txBox="1"/>
          <p:nvPr/>
        </p:nvSpPr>
        <p:spPr>
          <a:xfrm>
            <a:off x="323528" y="4149080"/>
            <a:ext cx="1276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b</a:t>
            </a:r>
            <a:r>
              <a:rPr lang="nl-NL" b="1" dirty="0" smtClean="0"/>
              <a:t>loedgroep</a:t>
            </a:r>
            <a:endParaRPr lang="nl-NL" b="1" dirty="0"/>
          </a:p>
        </p:txBody>
      </p:sp>
      <p:sp>
        <p:nvSpPr>
          <p:cNvPr id="27" name="Tekstvak 26"/>
          <p:cNvSpPr txBox="1"/>
          <p:nvPr/>
        </p:nvSpPr>
        <p:spPr>
          <a:xfrm>
            <a:off x="5292080" y="4725144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hartslag</a:t>
            </a:r>
            <a:endParaRPr lang="nl-NL" b="1" dirty="0"/>
          </a:p>
        </p:txBody>
      </p:sp>
      <p:sp>
        <p:nvSpPr>
          <p:cNvPr id="28" name="Tekstvak 27"/>
          <p:cNvSpPr txBox="1"/>
          <p:nvPr/>
        </p:nvSpPr>
        <p:spPr>
          <a:xfrm>
            <a:off x="2843808" y="5373216"/>
            <a:ext cx="1738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r</a:t>
            </a:r>
            <a:r>
              <a:rPr lang="nl-NL" b="1" dirty="0" smtClean="0"/>
              <a:t>ang in het leger</a:t>
            </a:r>
            <a:endParaRPr lang="nl-NL" b="1" dirty="0"/>
          </a:p>
        </p:txBody>
      </p:sp>
      <p:sp>
        <p:nvSpPr>
          <p:cNvPr id="29" name="Tekstvak 28"/>
          <p:cNvSpPr txBox="1"/>
          <p:nvPr/>
        </p:nvSpPr>
        <p:spPr>
          <a:xfrm>
            <a:off x="6860170" y="4437112"/>
            <a:ext cx="2283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fstand tot ziekenhuis</a:t>
            </a:r>
            <a:endParaRPr lang="nl-NL" b="1" dirty="0"/>
          </a:p>
        </p:txBody>
      </p:sp>
      <p:sp>
        <p:nvSpPr>
          <p:cNvPr id="30" name="Tekstvak 29"/>
          <p:cNvSpPr txBox="1"/>
          <p:nvPr/>
        </p:nvSpPr>
        <p:spPr>
          <a:xfrm>
            <a:off x="467544" y="4725144"/>
            <a:ext cx="1104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haarkleur</a:t>
            </a:r>
            <a:endParaRPr lang="nl-NL" b="1" dirty="0"/>
          </a:p>
        </p:txBody>
      </p:sp>
      <p:sp>
        <p:nvSpPr>
          <p:cNvPr id="32" name="Tekstvak 31"/>
          <p:cNvSpPr txBox="1"/>
          <p:nvPr/>
        </p:nvSpPr>
        <p:spPr>
          <a:xfrm>
            <a:off x="7092280" y="5877272"/>
            <a:ext cx="1802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mm regen</a:t>
            </a:r>
            <a:endParaRPr lang="nl-NL" b="1" dirty="0"/>
          </a:p>
        </p:txBody>
      </p:sp>
      <p:sp>
        <p:nvSpPr>
          <p:cNvPr id="33" name="Tekstvak 32"/>
          <p:cNvSpPr txBox="1"/>
          <p:nvPr/>
        </p:nvSpPr>
        <p:spPr>
          <a:xfrm>
            <a:off x="7164288" y="5013176"/>
            <a:ext cx="1714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calorieën</a:t>
            </a:r>
            <a:endParaRPr lang="nl-NL" b="1" dirty="0"/>
          </a:p>
        </p:txBody>
      </p:sp>
      <p:sp>
        <p:nvSpPr>
          <p:cNvPr id="34" name="Tekstvak 33"/>
          <p:cNvSpPr txBox="1"/>
          <p:nvPr/>
        </p:nvSpPr>
        <p:spPr>
          <a:xfrm>
            <a:off x="2339752" y="4725144"/>
            <a:ext cx="260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e</a:t>
            </a:r>
            <a:r>
              <a:rPr lang="nl-NL" b="1" dirty="0" smtClean="0"/>
              <a:t>nergielabel van koelkast</a:t>
            </a:r>
            <a:endParaRPr lang="nl-NL" b="1" dirty="0"/>
          </a:p>
        </p:txBody>
      </p:sp>
      <p:sp>
        <p:nvSpPr>
          <p:cNvPr id="35" name="Tekstvak 34"/>
          <p:cNvSpPr txBox="1"/>
          <p:nvPr/>
        </p:nvSpPr>
        <p:spPr>
          <a:xfrm>
            <a:off x="4572000" y="5589240"/>
            <a:ext cx="2587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h</a:t>
            </a:r>
            <a:r>
              <a:rPr lang="nl-NL" b="1" dirty="0" smtClean="0"/>
              <a:t>oeveel vluchten per dag</a:t>
            </a:r>
            <a:endParaRPr lang="nl-NL" b="1" dirty="0"/>
          </a:p>
        </p:txBody>
      </p:sp>
      <p:sp>
        <p:nvSpPr>
          <p:cNvPr id="36" name="Tekstvak 35"/>
          <p:cNvSpPr txBox="1"/>
          <p:nvPr/>
        </p:nvSpPr>
        <p:spPr>
          <a:xfrm>
            <a:off x="4860032" y="4437112"/>
            <a:ext cx="193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</a:t>
            </a:r>
            <a:r>
              <a:rPr lang="nl-NL" b="1" dirty="0" smtClean="0"/>
              <a:t>antal doelpunten</a:t>
            </a:r>
            <a:endParaRPr lang="nl-NL" b="1" dirty="0"/>
          </a:p>
        </p:txBody>
      </p:sp>
      <p:sp>
        <p:nvSpPr>
          <p:cNvPr id="37" name="Tekstvak 36"/>
          <p:cNvSpPr txBox="1"/>
          <p:nvPr/>
        </p:nvSpPr>
        <p:spPr>
          <a:xfrm>
            <a:off x="467544" y="5373216"/>
            <a:ext cx="1453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nummerbord</a:t>
            </a:r>
            <a:endParaRPr lang="nl-NL" b="1" dirty="0"/>
          </a:p>
        </p:txBody>
      </p:sp>
      <p:sp>
        <p:nvSpPr>
          <p:cNvPr id="38" name="Tekstvak 37"/>
          <p:cNvSpPr txBox="1"/>
          <p:nvPr/>
        </p:nvSpPr>
        <p:spPr>
          <a:xfrm>
            <a:off x="6784793" y="4149080"/>
            <a:ext cx="2467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v</a:t>
            </a:r>
            <a:r>
              <a:rPr lang="nl-NL" b="1" dirty="0" smtClean="0"/>
              <a:t>etpercentage van melk</a:t>
            </a:r>
            <a:endParaRPr lang="nl-NL" b="1" dirty="0"/>
          </a:p>
        </p:txBody>
      </p:sp>
      <p:cxnSp>
        <p:nvCxnSpPr>
          <p:cNvPr id="41" name="Rechte verbindingslijn met pijl 40"/>
          <p:cNvCxnSpPr/>
          <p:nvPr/>
        </p:nvCxnSpPr>
        <p:spPr>
          <a:xfrm flipH="1">
            <a:off x="2483768" y="1340768"/>
            <a:ext cx="864096" cy="720080"/>
          </a:xfrm>
          <a:prstGeom prst="straightConnector1">
            <a:avLst/>
          </a:prstGeom>
          <a:ln w="571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echte verbindingslijn met pijl 44"/>
          <p:cNvCxnSpPr/>
          <p:nvPr/>
        </p:nvCxnSpPr>
        <p:spPr>
          <a:xfrm>
            <a:off x="5508104" y="1340768"/>
            <a:ext cx="720080" cy="720080"/>
          </a:xfrm>
          <a:prstGeom prst="straightConnector1">
            <a:avLst/>
          </a:prstGeom>
          <a:ln w="571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kstvak 3"/>
          <p:cNvSpPr txBox="1"/>
          <p:nvPr/>
        </p:nvSpPr>
        <p:spPr>
          <a:xfrm>
            <a:off x="2843808" y="620688"/>
            <a:ext cx="3528392" cy="769441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 smtClean="0"/>
              <a:t>VARIABELEN</a:t>
            </a:r>
            <a:endParaRPr lang="nl-NL" sz="4400" b="1" dirty="0"/>
          </a:p>
        </p:txBody>
      </p:sp>
      <p:sp>
        <p:nvSpPr>
          <p:cNvPr id="40" name="Tekstvak 39"/>
          <p:cNvSpPr txBox="1"/>
          <p:nvPr/>
        </p:nvSpPr>
        <p:spPr>
          <a:xfrm>
            <a:off x="323528" y="3356992"/>
            <a:ext cx="1872208" cy="5232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 smtClean="0"/>
              <a:t>nominaal</a:t>
            </a:r>
            <a:endParaRPr lang="nl-NL" sz="2800" b="1" dirty="0"/>
          </a:p>
        </p:txBody>
      </p:sp>
      <p:sp>
        <p:nvSpPr>
          <p:cNvPr id="42" name="Tekstvak 41"/>
          <p:cNvSpPr txBox="1"/>
          <p:nvPr/>
        </p:nvSpPr>
        <p:spPr>
          <a:xfrm>
            <a:off x="2483768" y="3356992"/>
            <a:ext cx="1872208" cy="5232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 smtClean="0"/>
              <a:t>ordinaal</a:t>
            </a:r>
            <a:endParaRPr lang="nl-NL" sz="2800" b="1" dirty="0"/>
          </a:p>
        </p:txBody>
      </p:sp>
      <p:cxnSp>
        <p:nvCxnSpPr>
          <p:cNvPr id="43" name="Rechte verbindingslijn met pijl 42"/>
          <p:cNvCxnSpPr/>
          <p:nvPr/>
        </p:nvCxnSpPr>
        <p:spPr>
          <a:xfrm flipH="1">
            <a:off x="827584" y="2636912"/>
            <a:ext cx="864096" cy="720080"/>
          </a:xfrm>
          <a:prstGeom prst="straightConnector1">
            <a:avLst/>
          </a:prstGeom>
          <a:ln w="571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echte verbindingslijn met pijl 43"/>
          <p:cNvCxnSpPr/>
          <p:nvPr/>
        </p:nvCxnSpPr>
        <p:spPr>
          <a:xfrm>
            <a:off x="2771800" y="2636912"/>
            <a:ext cx="720080" cy="720080"/>
          </a:xfrm>
          <a:prstGeom prst="straightConnector1">
            <a:avLst/>
          </a:prstGeom>
          <a:ln w="571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kstvak 30"/>
          <p:cNvSpPr txBox="1"/>
          <p:nvPr/>
        </p:nvSpPr>
        <p:spPr>
          <a:xfrm>
            <a:off x="899592" y="2060848"/>
            <a:ext cx="2880320" cy="769441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 smtClean="0"/>
              <a:t>kwalitatief</a:t>
            </a:r>
            <a:endParaRPr lang="nl-NL" sz="4400" b="1" dirty="0"/>
          </a:p>
        </p:txBody>
      </p:sp>
      <p:sp>
        <p:nvSpPr>
          <p:cNvPr id="46" name="Tekstvak 45"/>
          <p:cNvSpPr txBox="1"/>
          <p:nvPr/>
        </p:nvSpPr>
        <p:spPr>
          <a:xfrm>
            <a:off x="4788024" y="3356992"/>
            <a:ext cx="1872208" cy="5232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 smtClean="0"/>
              <a:t>discreet</a:t>
            </a:r>
            <a:endParaRPr lang="nl-NL" sz="2800" b="1" dirty="0"/>
          </a:p>
        </p:txBody>
      </p:sp>
      <p:sp>
        <p:nvSpPr>
          <p:cNvPr id="47" name="Tekstvak 46"/>
          <p:cNvSpPr txBox="1"/>
          <p:nvPr/>
        </p:nvSpPr>
        <p:spPr>
          <a:xfrm>
            <a:off x="7020272" y="3356992"/>
            <a:ext cx="1872208" cy="5232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 smtClean="0"/>
              <a:t>continu</a:t>
            </a:r>
            <a:endParaRPr lang="nl-NL" sz="2800" b="1" dirty="0"/>
          </a:p>
        </p:txBody>
      </p:sp>
      <p:cxnSp>
        <p:nvCxnSpPr>
          <p:cNvPr id="48" name="Rechte verbindingslijn met pijl 47"/>
          <p:cNvCxnSpPr/>
          <p:nvPr/>
        </p:nvCxnSpPr>
        <p:spPr>
          <a:xfrm flipH="1">
            <a:off x="5292080" y="2636912"/>
            <a:ext cx="864096" cy="720080"/>
          </a:xfrm>
          <a:prstGeom prst="straightConnector1">
            <a:avLst/>
          </a:prstGeom>
          <a:ln w="571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echte verbindingslijn met pijl 48"/>
          <p:cNvCxnSpPr/>
          <p:nvPr/>
        </p:nvCxnSpPr>
        <p:spPr>
          <a:xfrm>
            <a:off x="7308304" y="2636912"/>
            <a:ext cx="720080" cy="720080"/>
          </a:xfrm>
          <a:prstGeom prst="straightConnector1">
            <a:avLst/>
          </a:prstGeom>
          <a:ln w="571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kstvak 38"/>
          <p:cNvSpPr txBox="1"/>
          <p:nvPr/>
        </p:nvSpPr>
        <p:spPr>
          <a:xfrm>
            <a:off x="5148064" y="2060848"/>
            <a:ext cx="3096344" cy="769441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 smtClean="0"/>
              <a:t>kwantitatief</a:t>
            </a:r>
            <a:endParaRPr lang="nl-NL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allAtOnce"/>
      <p:bldP spid="15" grpId="0" build="allAtOnce"/>
      <p:bldP spid="16" grpId="0" build="allAtOnce"/>
      <p:bldP spid="18" grpId="0" build="allAtOnce"/>
      <p:bldP spid="21" grpId="0" build="allAtOnce"/>
      <p:bldP spid="22" grpId="0" build="allAtOnce"/>
      <p:bldP spid="23" grpId="0" build="allAtOnce"/>
      <p:bldP spid="24" grpId="0" build="allAtOnce"/>
      <p:bldP spid="27" grpId="0" build="allAtOnce"/>
      <p:bldP spid="29" grpId="0" build="allAtOnce"/>
      <p:bldP spid="32" grpId="0" build="allAtOnce"/>
      <p:bldP spid="33" grpId="0" build="allAtOnce"/>
      <p:bldP spid="35" grpId="0" build="allAtOnce"/>
      <p:bldP spid="36" grpId="0" build="allAtOnce"/>
      <p:bldP spid="38" grpId="0" build="allAtOnce"/>
      <p:bldP spid="46" grpId="0" animBg="1"/>
      <p:bldP spid="47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494</Words>
  <Application>Microsoft Office PowerPoint</Application>
  <PresentationFormat>Diavoorstelling (4:3)</PresentationFormat>
  <Paragraphs>214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Office-thema</vt:lpstr>
      <vt:lpstr>Dia 1</vt:lpstr>
      <vt:lpstr>Dia 2</vt:lpstr>
      <vt:lpstr>Dia 3</vt:lpstr>
      <vt:lpstr>Dia 4</vt:lpstr>
      <vt:lpstr>Dia 5</vt:lpstr>
      <vt:lpstr>Dia 6</vt:lpstr>
      <vt:lpstr>Dia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herman</dc:creator>
  <cp:lastModifiedBy>herman</cp:lastModifiedBy>
  <cp:revision>8</cp:revision>
  <dcterms:created xsi:type="dcterms:W3CDTF">2025-09-25T17:45:29Z</dcterms:created>
  <dcterms:modified xsi:type="dcterms:W3CDTF">2025-09-25T18:59:06Z</dcterms:modified>
</cp:coreProperties>
</file>