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15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10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49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02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33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47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8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61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2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94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14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BE26-191F-4E3E-A73A-59323042665B}" type="datetimeFigureOut">
              <a:rPr lang="nl-NL" smtClean="0"/>
              <a:t>15-9-2024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ADFC2-1E71-4E5D-A0AF-1524E52F26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46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985554" y="34835"/>
            <a:ext cx="54530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Rechte lijn: </a:t>
            </a:r>
            <a:r>
              <a:rPr lang="nl-NL" dirty="0" smtClean="0"/>
              <a:t>             </a:t>
            </a:r>
            <a:r>
              <a:rPr lang="nl-NL" sz="6000" i="1" dirty="0" smtClean="0"/>
              <a:t>y</a:t>
            </a:r>
            <a:r>
              <a:rPr lang="nl-NL" sz="6000" dirty="0" smtClean="0"/>
              <a:t> = </a:t>
            </a:r>
            <a:r>
              <a:rPr lang="nl-NL" sz="6000" i="1" dirty="0" err="1" smtClean="0"/>
              <a:t>ax</a:t>
            </a:r>
            <a:r>
              <a:rPr lang="nl-NL" sz="6000" dirty="0" smtClean="0"/>
              <a:t> + </a:t>
            </a:r>
            <a:r>
              <a:rPr lang="nl-NL" sz="6000" i="1" dirty="0" smtClean="0"/>
              <a:t>b</a:t>
            </a:r>
            <a:endParaRPr lang="nl-NL" sz="6000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4519748" y="923109"/>
            <a:ext cx="992777" cy="11038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3370217" y="1990539"/>
            <a:ext cx="25941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rgbClr val="FF0000"/>
                </a:solidFill>
              </a:rPr>
              <a:t>r</a:t>
            </a:r>
            <a:r>
              <a:rPr lang="nl-NL" sz="2000" b="1" dirty="0" smtClean="0">
                <a:solidFill>
                  <a:srgbClr val="FF0000"/>
                </a:solidFill>
              </a:rPr>
              <a:t>ichtingscoëfficiënt:   </a:t>
            </a:r>
            <a:r>
              <a:rPr lang="nl-NL" sz="2000" b="1" i="1" dirty="0" smtClean="0">
                <a:solidFill>
                  <a:srgbClr val="FF0000"/>
                </a:solidFill>
              </a:rPr>
              <a:t>a</a:t>
            </a:r>
            <a:endParaRPr lang="nl-NL" sz="2000" b="1" dirty="0">
              <a:solidFill>
                <a:srgbClr val="FF0000"/>
              </a:solidFill>
            </a:endParaRPr>
          </a:p>
        </p:txBody>
      </p:sp>
      <p:cxnSp>
        <p:nvCxnSpPr>
          <p:cNvPr id="10" name="Rechte verbindingslijn met pijl 9"/>
          <p:cNvCxnSpPr/>
          <p:nvPr/>
        </p:nvCxnSpPr>
        <p:spPr>
          <a:xfrm flipH="1" flipV="1">
            <a:off x="7193279" y="923111"/>
            <a:ext cx="853440" cy="1103809"/>
          </a:xfrm>
          <a:prstGeom prst="straightConnector1">
            <a:avLst/>
          </a:prstGeom>
          <a:ln w="76200">
            <a:tailEnd type="triangle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6985616" y="2005928"/>
            <a:ext cx="2750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accent5"/>
                </a:solidFill>
              </a:rPr>
              <a:t>s</a:t>
            </a:r>
            <a:r>
              <a:rPr lang="nl-NL" sz="2000" b="1" dirty="0" smtClean="0">
                <a:solidFill>
                  <a:schemeClr val="accent5"/>
                </a:solidFill>
              </a:rPr>
              <a:t>nijpunt met de </a:t>
            </a:r>
            <a:r>
              <a:rPr lang="nl-NL" sz="2000" b="1" i="1" dirty="0" smtClean="0">
                <a:solidFill>
                  <a:schemeClr val="accent5"/>
                </a:solidFill>
              </a:rPr>
              <a:t>y-</a:t>
            </a:r>
            <a:r>
              <a:rPr lang="nl-NL" sz="2000" b="1" dirty="0" smtClean="0">
                <a:solidFill>
                  <a:schemeClr val="accent5"/>
                </a:solidFill>
              </a:rPr>
              <a:t>as:   </a:t>
            </a:r>
            <a:r>
              <a:rPr lang="nl-NL" sz="2000" b="1" i="1" dirty="0" smtClean="0">
                <a:solidFill>
                  <a:schemeClr val="accent5"/>
                </a:solidFill>
              </a:rPr>
              <a:t>b</a:t>
            </a:r>
            <a:endParaRPr lang="nl-NL" sz="2000" b="1" dirty="0">
              <a:solidFill>
                <a:schemeClr val="accent5"/>
              </a:solidFill>
            </a:endParaRP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175" y="3109738"/>
            <a:ext cx="303847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8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1554" y="513806"/>
            <a:ext cx="1336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Vraag 1:  </a:t>
            </a:r>
            <a:br>
              <a:rPr lang="nl-NL" sz="2400" dirty="0" smtClean="0"/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2: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3: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4: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5: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97817" y="513809"/>
            <a:ext cx="5377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het snijpunt met de </a:t>
            </a:r>
            <a:r>
              <a:rPr lang="nl-NL" sz="2400" i="1" dirty="0" smtClean="0"/>
              <a:t>y</a:t>
            </a:r>
            <a:r>
              <a:rPr lang="nl-NL" sz="2400" dirty="0" smtClean="0"/>
              <a:t>-as ?</a:t>
            </a:r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499" y="1079591"/>
            <a:ext cx="7640985" cy="510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7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1554" y="513806"/>
            <a:ext cx="1336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1:  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/>
              <a:t>Vraag 2:</a:t>
            </a:r>
            <a:br>
              <a:rPr lang="nl-NL" sz="2400" dirty="0" smtClean="0"/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3: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4: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5: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97817" y="513809"/>
            <a:ext cx="5377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 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806526" y="871807"/>
            <a:ext cx="530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het snijpunt met de </a:t>
            </a:r>
            <a:r>
              <a:rPr lang="nl-NL" sz="2400" i="1" dirty="0" smtClean="0"/>
              <a:t>x</a:t>
            </a:r>
            <a:r>
              <a:rPr lang="nl-NL" sz="2400" dirty="0" smtClean="0"/>
              <a:t>-as?</a:t>
            </a:r>
            <a:endParaRPr lang="nl-NL" sz="24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801" y="1691470"/>
            <a:ext cx="3600450" cy="318135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3648891" y="5460275"/>
            <a:ext cx="3589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i="1" dirty="0" smtClean="0"/>
              <a:t>x</a:t>
            </a:r>
            <a:r>
              <a:rPr lang="nl-NL" sz="5400" dirty="0" smtClean="0"/>
              <a:t>-as:     </a:t>
            </a:r>
            <a:r>
              <a:rPr lang="nl-NL" sz="5400" i="1" dirty="0" smtClean="0"/>
              <a:t>y</a:t>
            </a:r>
            <a:r>
              <a:rPr lang="nl-NL" sz="5400" dirty="0" smtClean="0"/>
              <a:t> = 0</a:t>
            </a:r>
            <a:endParaRPr lang="nl-NL" sz="5400" i="1" dirty="0"/>
          </a:p>
        </p:txBody>
      </p:sp>
    </p:spTree>
    <p:extLst>
      <p:ext uri="{BB962C8B-B14F-4D97-AF65-F5344CB8AC3E}">
        <p14:creationId xmlns:p14="http://schemas.microsoft.com/office/powerpoint/2010/main" val="11766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1554" y="513806"/>
            <a:ext cx="1336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1:  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2: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Vraag 3: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4: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5: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97817" y="513809"/>
            <a:ext cx="5377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 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806526" y="871807"/>
            <a:ext cx="530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x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806526" y="1228964"/>
            <a:ext cx="4142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een parameter?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1815235" y="1613089"/>
            <a:ext cx="575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van twee lijnen?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815234" y="1991133"/>
            <a:ext cx="673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maak je een lijn evenwijdig aan een andere lijn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399299" y="2810796"/>
            <a:ext cx="8322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Een </a:t>
            </a:r>
            <a:r>
              <a:rPr lang="nl-NL" sz="2400" b="1" i="1" dirty="0" smtClean="0">
                <a:solidFill>
                  <a:srgbClr val="FF0000"/>
                </a:solidFill>
              </a:rPr>
              <a:t>parameter</a:t>
            </a:r>
            <a:r>
              <a:rPr lang="nl-NL" sz="2400" dirty="0" smtClean="0"/>
              <a:t> is een extra letter in een formule (behalve </a:t>
            </a:r>
            <a:r>
              <a:rPr lang="nl-NL" sz="2400" i="1" dirty="0" smtClean="0"/>
              <a:t>x </a:t>
            </a:r>
            <a:r>
              <a:rPr lang="nl-NL" sz="2400" dirty="0" smtClean="0"/>
              <a:t> en </a:t>
            </a:r>
            <a:r>
              <a:rPr lang="nl-NL" sz="2400" i="1" dirty="0" smtClean="0"/>
              <a:t>y</a:t>
            </a:r>
            <a:r>
              <a:rPr lang="nl-NL" sz="2400" dirty="0" smtClean="0"/>
              <a:t>)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399299" y="3321245"/>
            <a:ext cx="3440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Bijvoorbeeld:    </a:t>
            </a:r>
            <a:r>
              <a:rPr lang="nl-NL" sz="2400" i="1" dirty="0" smtClean="0"/>
              <a:t>y</a:t>
            </a:r>
            <a:r>
              <a:rPr lang="nl-NL" sz="2400" dirty="0" smtClean="0"/>
              <a:t> = 3</a:t>
            </a:r>
            <a:r>
              <a:rPr lang="nl-NL" sz="2400" i="1" dirty="0" smtClean="0"/>
              <a:t>px</a:t>
            </a:r>
            <a:r>
              <a:rPr lang="nl-NL" sz="2400" dirty="0" smtClean="0"/>
              <a:t> + 5</a:t>
            </a:r>
            <a:endParaRPr lang="nl-NL" sz="2400" dirty="0"/>
          </a:p>
        </p:txBody>
      </p:sp>
      <p:sp>
        <p:nvSpPr>
          <p:cNvPr id="17" name="Tekstvak 16"/>
          <p:cNvSpPr txBox="1"/>
          <p:nvPr/>
        </p:nvSpPr>
        <p:spPr>
          <a:xfrm>
            <a:off x="1408008" y="3857822"/>
            <a:ext cx="6515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Voor welke </a:t>
            </a:r>
            <a:r>
              <a:rPr lang="nl-NL" sz="2400" i="1" dirty="0" smtClean="0"/>
              <a:t>p</a:t>
            </a:r>
            <a:r>
              <a:rPr lang="nl-NL" sz="2400" dirty="0" smtClean="0"/>
              <a:t> gaat deze lijn door het punt  (2, 23) ? </a:t>
            </a:r>
            <a:endParaRPr lang="nl-NL" sz="2400" dirty="0"/>
          </a:p>
        </p:txBody>
      </p:sp>
      <p:sp>
        <p:nvSpPr>
          <p:cNvPr id="18" name="Tekstvak 17"/>
          <p:cNvSpPr txBox="1"/>
          <p:nvPr/>
        </p:nvSpPr>
        <p:spPr>
          <a:xfrm>
            <a:off x="1444944" y="4368271"/>
            <a:ext cx="791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Vul gewoon </a:t>
            </a:r>
            <a:r>
              <a:rPr lang="nl-NL" sz="2400" i="1" dirty="0" smtClean="0"/>
              <a:t>x</a:t>
            </a:r>
            <a:r>
              <a:rPr lang="nl-NL" sz="2400" dirty="0" smtClean="0"/>
              <a:t> = 2 en </a:t>
            </a:r>
            <a:r>
              <a:rPr lang="nl-NL" sz="2400" i="1" dirty="0" smtClean="0"/>
              <a:t>y</a:t>
            </a:r>
            <a:r>
              <a:rPr lang="nl-NL" sz="2400" dirty="0" smtClean="0"/>
              <a:t> = 23 in bij de formule:     23 = 3 </a:t>
            </a:r>
            <a:r>
              <a:rPr lang="nl-NL" sz="2400" dirty="0" smtClean="0">
                <a:sym typeface="Symbol" panose="05050102010706020507" pitchFamily="18" charset="2"/>
              </a:rPr>
              <a:t> </a:t>
            </a:r>
            <a:r>
              <a:rPr lang="nl-NL" sz="2400" i="1" dirty="0" smtClean="0">
                <a:sym typeface="Symbol" panose="05050102010706020507" pitchFamily="18" charset="2"/>
              </a:rPr>
              <a:t>p</a:t>
            </a:r>
            <a:r>
              <a:rPr lang="nl-NL" sz="2400" dirty="0" smtClean="0">
                <a:sym typeface="Symbol" panose="05050102010706020507" pitchFamily="18" charset="2"/>
              </a:rPr>
              <a:t>  2 + 5</a:t>
            </a:r>
            <a:br>
              <a:rPr lang="nl-NL" sz="2400" dirty="0" smtClean="0">
                <a:sym typeface="Symbol" panose="05050102010706020507" pitchFamily="18" charset="2"/>
              </a:rPr>
            </a:br>
            <a:r>
              <a:rPr lang="nl-NL" sz="2400" dirty="0" smtClean="0"/>
              <a:t>  </a:t>
            </a:r>
            <a:endParaRPr lang="nl-NL" sz="2400" dirty="0"/>
          </a:p>
        </p:txBody>
      </p:sp>
      <p:sp>
        <p:nvSpPr>
          <p:cNvPr id="19" name="Tekstvak 18"/>
          <p:cNvSpPr txBox="1"/>
          <p:nvPr/>
        </p:nvSpPr>
        <p:spPr>
          <a:xfrm>
            <a:off x="1461944" y="5033554"/>
            <a:ext cx="21339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23 = 3 </a:t>
            </a:r>
            <a:r>
              <a:rPr lang="nl-NL" sz="2400" dirty="0" smtClean="0">
                <a:sym typeface="Symbol" panose="05050102010706020507" pitchFamily="18" charset="2"/>
              </a:rPr>
              <a:t> </a:t>
            </a:r>
            <a:r>
              <a:rPr lang="nl-NL" sz="2400" i="1" dirty="0" smtClean="0">
                <a:sym typeface="Symbol" panose="05050102010706020507" pitchFamily="18" charset="2"/>
              </a:rPr>
              <a:t>p</a:t>
            </a:r>
            <a:r>
              <a:rPr lang="nl-NL" sz="2400" dirty="0" smtClean="0">
                <a:sym typeface="Symbol" panose="05050102010706020507" pitchFamily="18" charset="2"/>
              </a:rPr>
              <a:t>  2 + 5</a:t>
            </a:r>
            <a:br>
              <a:rPr lang="nl-NL" sz="2400" dirty="0" smtClean="0">
                <a:sym typeface="Symbol" panose="05050102010706020507" pitchFamily="18" charset="2"/>
              </a:rPr>
            </a:br>
            <a:r>
              <a:rPr lang="nl-NL" sz="2400" dirty="0" smtClean="0">
                <a:sym typeface="Symbol" panose="05050102010706020507" pitchFamily="18" charset="2"/>
              </a:rPr>
              <a:t>23 = 6</a:t>
            </a:r>
            <a:r>
              <a:rPr lang="nl-NL" sz="2400" i="1" dirty="0" smtClean="0">
                <a:sym typeface="Symbol" panose="05050102010706020507" pitchFamily="18" charset="2"/>
              </a:rPr>
              <a:t>p</a:t>
            </a:r>
            <a:r>
              <a:rPr lang="nl-NL" sz="2400" dirty="0" smtClean="0">
                <a:sym typeface="Symbol" panose="05050102010706020507" pitchFamily="18" charset="2"/>
              </a:rPr>
              <a:t> + 5</a:t>
            </a:r>
            <a:br>
              <a:rPr lang="nl-NL" sz="2400" dirty="0" smtClean="0">
                <a:sym typeface="Symbol" panose="05050102010706020507" pitchFamily="18" charset="2"/>
              </a:rPr>
            </a:br>
            <a:r>
              <a:rPr lang="nl-NL" sz="2400" dirty="0" smtClean="0">
                <a:sym typeface="Symbol" panose="05050102010706020507" pitchFamily="18" charset="2"/>
              </a:rPr>
              <a:t>18 = 6</a:t>
            </a:r>
            <a:r>
              <a:rPr lang="nl-NL" sz="2400" i="1" dirty="0" smtClean="0">
                <a:sym typeface="Symbol" panose="05050102010706020507" pitchFamily="18" charset="2"/>
              </a:rPr>
              <a:t>p</a:t>
            </a:r>
            <a:r>
              <a:rPr lang="nl-NL" sz="2400" dirty="0" smtClean="0">
                <a:sym typeface="Symbol" panose="05050102010706020507" pitchFamily="18" charset="2"/>
              </a:rPr>
              <a:t/>
            </a:r>
            <a:br>
              <a:rPr lang="nl-NL" sz="2400" dirty="0" smtClean="0">
                <a:sym typeface="Symbol" panose="05050102010706020507" pitchFamily="18" charset="2"/>
              </a:rPr>
            </a:br>
            <a:r>
              <a:rPr lang="nl-NL" sz="2400" i="1" dirty="0" smtClean="0">
                <a:sym typeface="Symbol" panose="05050102010706020507" pitchFamily="18" charset="2"/>
              </a:rPr>
              <a:t>p</a:t>
            </a:r>
            <a:r>
              <a:rPr lang="nl-NL" sz="2400" dirty="0" smtClean="0">
                <a:sym typeface="Symbol" panose="05050102010706020507" pitchFamily="18" charset="2"/>
              </a:rPr>
              <a:t> = 3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1818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1554" y="513806"/>
            <a:ext cx="1336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1:  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2: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3: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/>
              <a:t>Vraag 4:</a:t>
            </a:r>
            <a:br>
              <a:rPr lang="nl-NL" sz="2400" dirty="0" smtClean="0"/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5: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97817" y="513809"/>
            <a:ext cx="5377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 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806526" y="871807"/>
            <a:ext cx="530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x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806526" y="1228964"/>
            <a:ext cx="673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maak je een lijn evenwijdig aan een andere lijn?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815235" y="1613089"/>
            <a:ext cx="575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het snijpunt van twee lijnen?</a:t>
            </a:r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668" y="2458879"/>
            <a:ext cx="4345169" cy="3950154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6715018" y="2107475"/>
            <a:ext cx="5101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ym typeface="Symbol" panose="05050102010706020507" pitchFamily="18" charset="2"/>
              </a:rPr>
              <a:t>  </a:t>
            </a:r>
            <a:r>
              <a:rPr lang="nl-NL" sz="2400" dirty="0" smtClean="0"/>
              <a:t>In het snijpunt is de </a:t>
            </a:r>
            <a:r>
              <a:rPr lang="nl-NL" sz="2800" b="1" i="1" dirty="0" smtClean="0">
                <a:solidFill>
                  <a:srgbClr val="CC0099"/>
                </a:solidFill>
              </a:rPr>
              <a:t>y</a:t>
            </a:r>
            <a:r>
              <a:rPr lang="nl-NL" sz="2400" dirty="0" smtClean="0"/>
              <a:t> van de ene lijn </a:t>
            </a:r>
            <a:br>
              <a:rPr lang="nl-NL" sz="2400" dirty="0" smtClean="0"/>
            </a:br>
            <a:r>
              <a:rPr lang="nl-NL" sz="2400" dirty="0" smtClean="0"/>
              <a:t>    gelijk aan de </a:t>
            </a:r>
            <a:r>
              <a:rPr lang="nl-NL" sz="2800" b="1" i="1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  <a:r>
              <a:rPr lang="nl-NL" sz="2400" dirty="0" smtClean="0"/>
              <a:t> van de andere lijn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6715018" y="3290189"/>
            <a:ext cx="390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ym typeface="Symbol" panose="05050102010706020507" pitchFamily="18" charset="2"/>
              </a:rPr>
              <a:t>  </a:t>
            </a:r>
            <a:r>
              <a:rPr lang="nl-NL" sz="2400" dirty="0" smtClean="0"/>
              <a:t>Dus zijn de formules gelijk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6715018" y="3931066"/>
            <a:ext cx="5401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ym typeface="Symbol" panose="05050102010706020507" pitchFamily="18" charset="2"/>
              </a:rPr>
              <a:t>  </a:t>
            </a:r>
            <a:r>
              <a:rPr lang="nl-NL" sz="2400" dirty="0" smtClean="0"/>
              <a:t>Zet ze achter elkaar:    </a:t>
            </a:r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0,5</a:t>
            </a:r>
            <a:r>
              <a:rPr lang="nl-NL" sz="2400" b="1" i="1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 + 2</a:t>
            </a:r>
            <a:r>
              <a:rPr lang="nl-NL" sz="2400" dirty="0" smtClean="0"/>
              <a:t> = </a:t>
            </a:r>
            <a:r>
              <a:rPr lang="nl-NL" sz="2400" b="1" dirty="0" smtClean="0">
                <a:solidFill>
                  <a:srgbClr val="CC0099"/>
                </a:solidFill>
              </a:rPr>
              <a:t>9 – 2</a:t>
            </a:r>
            <a:r>
              <a:rPr lang="nl-NL" sz="2400" b="1" i="1" dirty="0" smtClean="0">
                <a:solidFill>
                  <a:srgbClr val="CC0099"/>
                </a:solidFill>
              </a:rPr>
              <a:t>x</a:t>
            </a:r>
            <a:endParaRPr lang="nl-NL" sz="2400" b="1" dirty="0">
              <a:solidFill>
                <a:srgbClr val="CC0099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229601" y="4433956"/>
            <a:ext cx="1689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0,5</a:t>
            </a:r>
            <a:r>
              <a:rPr lang="nl-NL" i="1" dirty="0" smtClean="0"/>
              <a:t>x</a:t>
            </a:r>
            <a:r>
              <a:rPr lang="nl-NL" dirty="0" smtClean="0"/>
              <a:t> + 2 = 9 – 2</a:t>
            </a:r>
            <a:r>
              <a:rPr lang="nl-NL" i="1" dirty="0" smtClean="0"/>
              <a:t>x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2,5</a:t>
            </a:r>
            <a:r>
              <a:rPr lang="nl-NL" i="1" dirty="0" smtClean="0"/>
              <a:t>x</a:t>
            </a:r>
            <a:r>
              <a:rPr lang="nl-NL" dirty="0" smtClean="0"/>
              <a:t> = 7</a:t>
            </a:r>
            <a:br>
              <a:rPr lang="nl-NL" dirty="0" smtClean="0"/>
            </a:br>
            <a:r>
              <a:rPr lang="nl-NL" i="1" dirty="0" smtClean="0"/>
              <a:t>x</a:t>
            </a:r>
            <a:r>
              <a:rPr lang="nl-NL" dirty="0" smtClean="0"/>
              <a:t> =  </a:t>
            </a:r>
            <a:r>
              <a:rPr lang="nl-NL" baseline="30000" dirty="0" smtClean="0"/>
              <a:t>7</a:t>
            </a:r>
            <a:r>
              <a:rPr lang="nl-NL" dirty="0" smtClean="0"/>
              <a:t>/</a:t>
            </a:r>
            <a:r>
              <a:rPr lang="nl-NL" baseline="-25000" dirty="0" smtClean="0"/>
              <a:t>2,5 </a:t>
            </a:r>
            <a:r>
              <a:rPr lang="nl-NL" dirty="0" smtClean="0"/>
              <a:t>= 2,8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759607" y="5398511"/>
            <a:ext cx="38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ym typeface="Symbol" panose="05050102010706020507" pitchFamily="18" charset="2"/>
              </a:rPr>
              <a:t>  </a:t>
            </a:r>
            <a:r>
              <a:rPr lang="nl-NL" sz="2400" dirty="0" smtClean="0"/>
              <a:t>Dan is  </a:t>
            </a:r>
            <a:r>
              <a:rPr lang="nl-NL" sz="2400" i="1" dirty="0" smtClean="0"/>
              <a:t>y</a:t>
            </a:r>
            <a:r>
              <a:rPr lang="nl-NL" sz="2400" dirty="0" smtClean="0"/>
              <a:t> = 9 – 2 </a:t>
            </a:r>
            <a:r>
              <a:rPr lang="nl-NL" sz="2400" dirty="0" smtClean="0">
                <a:sym typeface="Symbol" panose="05050102010706020507" pitchFamily="18" charset="2"/>
              </a:rPr>
              <a:t> 2,8 =  3,4 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7632836" y="6085867"/>
            <a:ext cx="304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i="1" dirty="0" smtClean="0"/>
              <a:t>S</a:t>
            </a:r>
            <a:r>
              <a:rPr lang="nl-NL" sz="3600" dirty="0" smtClean="0"/>
              <a:t> = (2.8,  3.4)</a:t>
            </a:r>
            <a:endParaRPr lang="nl-NL" sz="3600" i="1" dirty="0"/>
          </a:p>
        </p:txBody>
      </p:sp>
    </p:spTree>
    <p:extLst>
      <p:ext uri="{BB962C8B-B14F-4D97-AF65-F5344CB8AC3E}">
        <p14:creationId xmlns:p14="http://schemas.microsoft.com/office/powerpoint/2010/main" val="3095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1554" y="513806"/>
            <a:ext cx="1336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1:  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2: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3: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Vraag 4:</a:t>
            </a:r>
            <a:b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2400" dirty="0" smtClean="0"/>
              <a:t>Vraag 5</a:t>
            </a:r>
            <a:r>
              <a:rPr lang="nl-NL" sz="2400" dirty="0" smtClean="0"/>
              <a:t>: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797817" y="513809"/>
            <a:ext cx="5377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y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 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806526" y="871807"/>
            <a:ext cx="530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het snijpunt met de </a:t>
            </a:r>
            <a:r>
              <a:rPr lang="nl-NL" sz="2400" i="1" dirty="0" smtClean="0">
                <a:solidFill>
                  <a:schemeClr val="bg1">
                    <a:lumMod val="75000"/>
                  </a:schemeClr>
                </a:solidFill>
              </a:rPr>
              <a:t>x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-as?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806526" y="1228964"/>
            <a:ext cx="4142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bereken je een parameter?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812" y="2829203"/>
            <a:ext cx="3368776" cy="3179712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787751" y="6008915"/>
            <a:ext cx="5782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Evenwijdige lijnen hebben dezelfde   </a:t>
            </a:r>
            <a:r>
              <a:rPr lang="nl-NL" sz="3600" i="1" dirty="0" smtClean="0">
                <a:solidFill>
                  <a:srgbClr val="FF0000"/>
                </a:solidFill>
              </a:rPr>
              <a:t>a</a:t>
            </a:r>
            <a:endParaRPr lang="nl-NL" sz="2800" dirty="0">
              <a:solidFill>
                <a:srgbClr val="FF00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832040" y="1647190"/>
            <a:ext cx="575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Hoe 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bereken je het snijpunt van twee lijnen</a:t>
            </a:r>
            <a:r>
              <a:rPr lang="nl-NL" sz="2400" dirty="0" smtClean="0">
                <a:solidFill>
                  <a:schemeClr val="bg1">
                    <a:lumMod val="75000"/>
                  </a:schemeClr>
                </a:solidFill>
              </a:rPr>
              <a:t>?</a:t>
            </a:r>
            <a:endParaRPr lang="nl-NL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832040" y="1991133"/>
            <a:ext cx="673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maak je een lijn evenwijdig aan een andere lijn?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3814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83771" y="4059149"/>
            <a:ext cx="1336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Vraag 1:  </a:t>
            </a:r>
            <a:br>
              <a:rPr lang="nl-NL" sz="2400" dirty="0" smtClean="0"/>
            </a:br>
            <a:r>
              <a:rPr lang="nl-NL" sz="2400" dirty="0" smtClean="0"/>
              <a:t>Vraag 2:</a:t>
            </a:r>
            <a:br>
              <a:rPr lang="nl-NL" sz="2400" dirty="0" smtClean="0"/>
            </a:br>
            <a:r>
              <a:rPr lang="nl-NL" sz="2400" dirty="0" smtClean="0"/>
              <a:t>Vraag 3:</a:t>
            </a:r>
            <a:br>
              <a:rPr lang="nl-NL" sz="2400" dirty="0" smtClean="0"/>
            </a:br>
            <a:r>
              <a:rPr lang="nl-NL" sz="2400" dirty="0" smtClean="0"/>
              <a:t>Vraag 4:</a:t>
            </a:r>
            <a:br>
              <a:rPr lang="nl-NL" sz="2400" dirty="0" smtClean="0"/>
            </a:br>
            <a:r>
              <a:rPr lang="nl-NL" sz="2400" dirty="0" smtClean="0"/>
              <a:t>Vraag 5: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2120034" y="4059152"/>
            <a:ext cx="7612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het snijpunt met de </a:t>
            </a:r>
            <a:r>
              <a:rPr lang="nl-NL" sz="2400" i="1" dirty="0" smtClean="0"/>
              <a:t>y</a:t>
            </a:r>
            <a:r>
              <a:rPr lang="nl-NL" sz="2400" dirty="0" smtClean="0"/>
              <a:t>-as ?                        </a:t>
            </a:r>
            <a:r>
              <a:rPr lang="nl-NL" sz="2400" i="1" dirty="0" smtClean="0">
                <a:solidFill>
                  <a:srgbClr val="FF0000"/>
                </a:solidFill>
              </a:rPr>
              <a:t>x</a:t>
            </a:r>
            <a:r>
              <a:rPr lang="nl-NL" sz="2400" dirty="0" smtClean="0">
                <a:solidFill>
                  <a:srgbClr val="FF0000"/>
                </a:solidFill>
              </a:rPr>
              <a:t> = 0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128743" y="4417150"/>
            <a:ext cx="7887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het snijpunt met de </a:t>
            </a:r>
            <a:r>
              <a:rPr lang="nl-NL" sz="2400" i="1" dirty="0" smtClean="0"/>
              <a:t>x</a:t>
            </a:r>
            <a:r>
              <a:rPr lang="nl-NL" sz="2400" dirty="0" smtClean="0"/>
              <a:t>-as?                         </a:t>
            </a:r>
            <a:r>
              <a:rPr lang="nl-NL" sz="2400" i="1" dirty="0" smtClean="0">
                <a:solidFill>
                  <a:srgbClr val="FF0000"/>
                </a:solidFill>
              </a:rPr>
              <a:t>y</a:t>
            </a:r>
            <a:r>
              <a:rPr lang="nl-NL" sz="2400" dirty="0" smtClean="0">
                <a:solidFill>
                  <a:srgbClr val="FF0000"/>
                </a:solidFill>
              </a:rPr>
              <a:t> = 0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128743" y="4774307"/>
            <a:ext cx="8818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</a:t>
            </a:r>
            <a:r>
              <a:rPr lang="nl-NL" sz="2400" dirty="0" smtClean="0"/>
              <a:t>bereken je een parameter</a:t>
            </a:r>
            <a:r>
              <a:rPr lang="nl-NL" sz="2400" dirty="0" smtClean="0"/>
              <a:t>?    </a:t>
            </a:r>
            <a:r>
              <a:rPr lang="nl-NL" sz="2400" dirty="0">
                <a:solidFill>
                  <a:srgbClr val="FF0000"/>
                </a:solidFill>
              </a:rPr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                                     </a:t>
            </a:r>
            <a:r>
              <a:rPr lang="nl-NL" sz="2400" dirty="0" smtClean="0">
                <a:solidFill>
                  <a:srgbClr val="FF0000"/>
                </a:solidFill>
              </a:rPr>
              <a:t>punt invullen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137452" y="5131538"/>
            <a:ext cx="987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bereken je het snijpunt van twee lijnen?                   </a:t>
            </a:r>
            <a:r>
              <a:rPr lang="nl-NL" sz="2400" dirty="0" smtClean="0">
                <a:solidFill>
                  <a:srgbClr val="FF0000"/>
                </a:solidFill>
              </a:rPr>
              <a:t>formules achter elkaar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124004" y="5509582"/>
            <a:ext cx="8403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Hoe maak je een lijn evenwijdig aan een andere lijn?     </a:t>
            </a:r>
            <a:r>
              <a:rPr lang="nl-NL" sz="2400" dirty="0" smtClean="0">
                <a:solidFill>
                  <a:srgbClr val="FF0000"/>
                </a:solidFill>
              </a:rPr>
              <a:t>gelijk a’s</a:t>
            </a:r>
            <a:endParaRPr lang="nl-NL" sz="2400" dirty="0">
              <a:solidFill>
                <a:srgbClr val="FF000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860" y="0"/>
            <a:ext cx="460057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7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6" grpId="0"/>
      <p:bldP spid="14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380</Words>
  <Application>Microsoft Office PowerPoint</Application>
  <PresentationFormat>Aangepast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Herman Hofstede</dc:creator>
  <cp:lastModifiedBy>gebruiker</cp:lastModifiedBy>
  <cp:revision>10</cp:revision>
  <dcterms:created xsi:type="dcterms:W3CDTF">2024-09-10T10:56:27Z</dcterms:created>
  <dcterms:modified xsi:type="dcterms:W3CDTF">2024-09-15T14:26:42Z</dcterms:modified>
</cp:coreProperties>
</file>