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12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295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195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67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029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26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698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08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21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84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63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C4DE2-5D0D-4F2E-A9C5-D39B77F893E2}" type="datetimeFigureOut">
              <a:rPr lang="nl-NL" smtClean="0"/>
              <a:pPr/>
              <a:t>25-10-2024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5067C-6D04-410C-AC37-DEF1828378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968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4047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843808" y="1196752"/>
            <a:ext cx="362028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400" b="1" dirty="0"/>
              <a:t>Vergelijkingen </a:t>
            </a:r>
            <a:br>
              <a:rPr lang="nl-NL" sz="4400" b="1" dirty="0"/>
            </a:br>
            <a:r>
              <a:rPr lang="nl-NL" sz="4400" b="1" dirty="0"/>
              <a:t>met breuken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2232248" cy="68853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-3689"/>
            <a:ext cx="2123728" cy="6861689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3095549" y="4188831"/>
            <a:ext cx="3262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Hoe raak je ze kwijt?</a:t>
            </a:r>
          </a:p>
        </p:txBody>
      </p:sp>
    </p:spTree>
    <p:extLst>
      <p:ext uri="{BB962C8B-B14F-4D97-AF65-F5344CB8AC3E}">
        <p14:creationId xmlns:p14="http://schemas.microsoft.com/office/powerpoint/2010/main" val="299671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954508" y="923870"/>
            <a:ext cx="3674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2</a:t>
            </a:r>
          </a:p>
          <a:p>
            <a:r>
              <a:rPr lang="nl-NL" sz="2800" b="1" dirty="0"/>
              <a:t>3</a:t>
            </a:r>
          </a:p>
        </p:txBody>
      </p:sp>
      <p:cxnSp>
        <p:nvCxnSpPr>
          <p:cNvPr id="7" name="Rechte verbindingslijn 6"/>
          <p:cNvCxnSpPr/>
          <p:nvPr/>
        </p:nvCxnSpPr>
        <p:spPr>
          <a:xfrm flipV="1">
            <a:off x="2028772" y="1400923"/>
            <a:ext cx="213768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2314548" y="1129323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ym typeface="Symbol"/>
              </a:rPr>
              <a:t> 3  =</a:t>
            </a:r>
            <a:endParaRPr lang="nl-NL" sz="28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3178644" y="936802"/>
            <a:ext cx="936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2 </a:t>
            </a:r>
            <a:r>
              <a:rPr lang="nl-NL" sz="2800" b="1" dirty="0">
                <a:sym typeface="Symbol"/>
              </a:rPr>
              <a:t> 3</a:t>
            </a:r>
          </a:p>
          <a:p>
            <a:pPr algn="ctr"/>
            <a:r>
              <a:rPr lang="nl-NL" sz="2800" b="1" dirty="0">
                <a:sym typeface="Symbol"/>
              </a:rPr>
              <a:t>3</a:t>
            </a:r>
            <a:endParaRPr lang="nl-NL" sz="2800" b="1" dirty="0"/>
          </a:p>
        </p:txBody>
      </p:sp>
      <p:cxnSp>
        <p:nvCxnSpPr>
          <p:cNvPr id="12" name="Rechte verbindingslijn 11"/>
          <p:cNvCxnSpPr/>
          <p:nvPr/>
        </p:nvCxnSpPr>
        <p:spPr>
          <a:xfrm flipV="1">
            <a:off x="3369465" y="1413855"/>
            <a:ext cx="55446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4114748" y="110901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= 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74788" y="914460"/>
            <a:ext cx="936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2 </a:t>
            </a:r>
            <a:r>
              <a:rPr lang="nl-NL" sz="2800" b="1" dirty="0">
                <a:sym typeface="Symbol"/>
              </a:rPr>
              <a:t> 3</a:t>
            </a:r>
          </a:p>
          <a:p>
            <a:pPr algn="ctr"/>
            <a:r>
              <a:rPr lang="nl-NL" sz="2800" b="1" dirty="0">
                <a:sym typeface="Symbol"/>
              </a:rPr>
              <a:t>3</a:t>
            </a:r>
            <a:endParaRPr lang="nl-NL" sz="2800" b="1" dirty="0"/>
          </a:p>
        </p:txBody>
      </p:sp>
      <p:cxnSp>
        <p:nvCxnSpPr>
          <p:cNvPr id="15" name="Rechte verbindingslijn 14"/>
          <p:cNvCxnSpPr/>
          <p:nvPr/>
        </p:nvCxnSpPr>
        <p:spPr>
          <a:xfrm flipV="1">
            <a:off x="4665609" y="1391513"/>
            <a:ext cx="55446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5410892" y="108667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=  2 </a:t>
            </a:r>
          </a:p>
        </p:txBody>
      </p:sp>
      <p:cxnSp>
        <p:nvCxnSpPr>
          <p:cNvPr id="18" name="Rechte verbindingslijn 17"/>
          <p:cNvCxnSpPr/>
          <p:nvPr/>
        </p:nvCxnSpPr>
        <p:spPr>
          <a:xfrm>
            <a:off x="4964406" y="1076479"/>
            <a:ext cx="446486" cy="2378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4765558" y="1490982"/>
            <a:ext cx="446486" cy="2378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1954508" y="2060537"/>
            <a:ext cx="3674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5</a:t>
            </a:r>
          </a:p>
          <a:p>
            <a:r>
              <a:rPr lang="nl-NL" sz="2800" b="1" dirty="0"/>
              <a:t>8</a:t>
            </a:r>
          </a:p>
        </p:txBody>
      </p:sp>
      <p:cxnSp>
        <p:nvCxnSpPr>
          <p:cNvPr id="22" name="Rechte verbindingslijn 21"/>
          <p:cNvCxnSpPr/>
          <p:nvPr/>
        </p:nvCxnSpPr>
        <p:spPr>
          <a:xfrm flipV="1">
            <a:off x="2028772" y="2537590"/>
            <a:ext cx="213768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2314548" y="2265990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ym typeface="Symbol"/>
              </a:rPr>
              <a:t> 8  =</a:t>
            </a:r>
            <a:endParaRPr lang="nl-NL" sz="2800" b="1" dirty="0"/>
          </a:p>
        </p:txBody>
      </p:sp>
      <p:sp>
        <p:nvSpPr>
          <p:cNvPr id="24" name="Tekstvak 23"/>
          <p:cNvSpPr txBox="1"/>
          <p:nvPr/>
        </p:nvSpPr>
        <p:spPr>
          <a:xfrm>
            <a:off x="3178644" y="2073469"/>
            <a:ext cx="936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5 </a:t>
            </a:r>
            <a:r>
              <a:rPr lang="nl-NL" sz="2800" b="1" dirty="0">
                <a:sym typeface="Symbol"/>
              </a:rPr>
              <a:t> 8</a:t>
            </a:r>
          </a:p>
          <a:p>
            <a:pPr algn="ctr"/>
            <a:r>
              <a:rPr lang="nl-NL" sz="2800" b="1" dirty="0">
                <a:sym typeface="Symbol"/>
              </a:rPr>
              <a:t>8</a:t>
            </a:r>
            <a:endParaRPr lang="nl-NL" sz="2800" b="1" dirty="0"/>
          </a:p>
        </p:txBody>
      </p:sp>
      <p:cxnSp>
        <p:nvCxnSpPr>
          <p:cNvPr id="25" name="Rechte verbindingslijn 24"/>
          <p:cNvCxnSpPr/>
          <p:nvPr/>
        </p:nvCxnSpPr>
        <p:spPr>
          <a:xfrm flipV="1">
            <a:off x="3369465" y="2550522"/>
            <a:ext cx="55446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4114748" y="2245685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= 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4474788" y="2051127"/>
            <a:ext cx="936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5 </a:t>
            </a:r>
            <a:r>
              <a:rPr lang="nl-NL" sz="2800" b="1" dirty="0">
                <a:sym typeface="Symbol"/>
              </a:rPr>
              <a:t> 8</a:t>
            </a:r>
          </a:p>
          <a:p>
            <a:pPr algn="ctr"/>
            <a:r>
              <a:rPr lang="nl-NL" sz="2800" b="1" dirty="0">
                <a:sym typeface="Symbol"/>
              </a:rPr>
              <a:t>8</a:t>
            </a:r>
            <a:endParaRPr lang="nl-NL" sz="2800" b="1" dirty="0"/>
          </a:p>
        </p:txBody>
      </p:sp>
      <p:cxnSp>
        <p:nvCxnSpPr>
          <p:cNvPr id="28" name="Rechte verbindingslijn 27"/>
          <p:cNvCxnSpPr/>
          <p:nvPr/>
        </p:nvCxnSpPr>
        <p:spPr>
          <a:xfrm flipV="1">
            <a:off x="4665609" y="2528180"/>
            <a:ext cx="55446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5410892" y="222334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=  5 </a:t>
            </a:r>
          </a:p>
        </p:txBody>
      </p:sp>
      <p:cxnSp>
        <p:nvCxnSpPr>
          <p:cNvPr id="30" name="Rechte verbindingslijn 29"/>
          <p:cNvCxnSpPr/>
          <p:nvPr/>
        </p:nvCxnSpPr>
        <p:spPr>
          <a:xfrm>
            <a:off x="4964406" y="2213146"/>
            <a:ext cx="446486" cy="2378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4765558" y="2627649"/>
            <a:ext cx="446486" cy="2378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1954508" y="3246129"/>
            <a:ext cx="3674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6</a:t>
            </a:r>
          </a:p>
          <a:p>
            <a:r>
              <a:rPr lang="nl-NL" sz="2800" b="1" dirty="0"/>
              <a:t>x</a:t>
            </a:r>
          </a:p>
        </p:txBody>
      </p:sp>
      <p:cxnSp>
        <p:nvCxnSpPr>
          <p:cNvPr id="33" name="Rechte verbindingslijn 32"/>
          <p:cNvCxnSpPr/>
          <p:nvPr/>
        </p:nvCxnSpPr>
        <p:spPr>
          <a:xfrm flipV="1">
            <a:off x="2028772" y="3723182"/>
            <a:ext cx="213768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2314548" y="3451582"/>
            <a:ext cx="864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ym typeface="Symbol"/>
              </a:rPr>
              <a:t> x  =</a:t>
            </a:r>
            <a:endParaRPr lang="nl-NL" sz="2800" b="1" dirty="0"/>
          </a:p>
        </p:txBody>
      </p:sp>
      <p:sp>
        <p:nvSpPr>
          <p:cNvPr id="35" name="Tekstvak 34"/>
          <p:cNvSpPr txBox="1"/>
          <p:nvPr/>
        </p:nvSpPr>
        <p:spPr>
          <a:xfrm>
            <a:off x="3178644" y="3259061"/>
            <a:ext cx="936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6 </a:t>
            </a:r>
            <a:r>
              <a:rPr lang="nl-NL" sz="2800" b="1" dirty="0">
                <a:sym typeface="Symbol"/>
              </a:rPr>
              <a:t> x</a:t>
            </a:r>
          </a:p>
          <a:p>
            <a:pPr algn="ctr"/>
            <a:r>
              <a:rPr lang="nl-NL" sz="2800" b="1" dirty="0">
                <a:sym typeface="Symbol"/>
              </a:rPr>
              <a:t>x</a:t>
            </a:r>
            <a:endParaRPr lang="nl-NL" sz="2800" b="1" dirty="0"/>
          </a:p>
        </p:txBody>
      </p:sp>
      <p:cxnSp>
        <p:nvCxnSpPr>
          <p:cNvPr id="36" name="Rechte verbindingslijn 35"/>
          <p:cNvCxnSpPr/>
          <p:nvPr/>
        </p:nvCxnSpPr>
        <p:spPr>
          <a:xfrm flipV="1">
            <a:off x="3369465" y="3736114"/>
            <a:ext cx="55446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36"/>
          <p:cNvSpPr txBox="1"/>
          <p:nvPr/>
        </p:nvSpPr>
        <p:spPr>
          <a:xfrm>
            <a:off x="4114748" y="3431277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= 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4474788" y="3236719"/>
            <a:ext cx="936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6 </a:t>
            </a:r>
            <a:r>
              <a:rPr lang="nl-NL" sz="2800" b="1" dirty="0">
                <a:sym typeface="Symbol"/>
              </a:rPr>
              <a:t> x</a:t>
            </a:r>
          </a:p>
          <a:p>
            <a:pPr algn="ctr"/>
            <a:r>
              <a:rPr lang="nl-NL" sz="2800" b="1" dirty="0">
                <a:sym typeface="Symbol"/>
              </a:rPr>
              <a:t>x</a:t>
            </a:r>
            <a:endParaRPr lang="nl-NL" sz="2800" b="1" dirty="0"/>
          </a:p>
        </p:txBody>
      </p:sp>
      <p:cxnSp>
        <p:nvCxnSpPr>
          <p:cNvPr id="39" name="Rechte verbindingslijn 38"/>
          <p:cNvCxnSpPr/>
          <p:nvPr/>
        </p:nvCxnSpPr>
        <p:spPr>
          <a:xfrm flipV="1">
            <a:off x="4665609" y="3713772"/>
            <a:ext cx="55446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vak 39"/>
          <p:cNvSpPr txBox="1"/>
          <p:nvPr/>
        </p:nvSpPr>
        <p:spPr>
          <a:xfrm>
            <a:off x="5410892" y="3408935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=  6 </a:t>
            </a:r>
          </a:p>
        </p:txBody>
      </p:sp>
      <p:cxnSp>
        <p:nvCxnSpPr>
          <p:cNvPr id="41" name="Rechte verbindingslijn 40"/>
          <p:cNvCxnSpPr/>
          <p:nvPr/>
        </p:nvCxnSpPr>
        <p:spPr>
          <a:xfrm>
            <a:off x="4964406" y="3398738"/>
            <a:ext cx="446486" cy="2378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4765558" y="3813241"/>
            <a:ext cx="446486" cy="2378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1419678" y="4446522"/>
            <a:ext cx="8755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dirty="0"/>
              <a:t>12</a:t>
            </a:r>
          </a:p>
          <a:p>
            <a:pPr algn="ctr"/>
            <a:r>
              <a:rPr lang="nl-NL" sz="2800" b="1" dirty="0"/>
              <a:t>x + 1</a:t>
            </a:r>
          </a:p>
        </p:txBody>
      </p:sp>
      <p:cxnSp>
        <p:nvCxnSpPr>
          <p:cNvPr id="44" name="Rechte verbindingslijn 43"/>
          <p:cNvCxnSpPr/>
          <p:nvPr/>
        </p:nvCxnSpPr>
        <p:spPr>
          <a:xfrm flipV="1">
            <a:off x="1445160" y="4923575"/>
            <a:ext cx="670900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vak 44"/>
          <p:cNvSpPr txBox="1"/>
          <p:nvPr/>
        </p:nvSpPr>
        <p:spPr>
          <a:xfrm>
            <a:off x="2123728" y="4651975"/>
            <a:ext cx="1614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ym typeface="Symbol"/>
              </a:rPr>
              <a:t> (x + 1)  =</a:t>
            </a:r>
            <a:endParaRPr lang="nl-NL" sz="2800" b="1" dirty="0"/>
          </a:p>
        </p:txBody>
      </p:sp>
      <p:sp>
        <p:nvSpPr>
          <p:cNvPr id="46" name="Tekstvak 45"/>
          <p:cNvSpPr txBox="1"/>
          <p:nvPr/>
        </p:nvSpPr>
        <p:spPr>
          <a:xfrm>
            <a:off x="3671898" y="4437112"/>
            <a:ext cx="18362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12 </a:t>
            </a:r>
            <a:r>
              <a:rPr lang="nl-NL" sz="2800" b="1" dirty="0">
                <a:sym typeface="Symbol"/>
              </a:rPr>
              <a:t> (x + 1)</a:t>
            </a:r>
          </a:p>
          <a:p>
            <a:pPr algn="ctr"/>
            <a:r>
              <a:rPr lang="nl-NL" sz="2800" b="1" dirty="0">
                <a:sym typeface="Symbol"/>
              </a:rPr>
              <a:t>x + 1</a:t>
            </a:r>
            <a:endParaRPr lang="nl-NL" sz="2800" b="1" dirty="0"/>
          </a:p>
        </p:txBody>
      </p:sp>
      <p:cxnSp>
        <p:nvCxnSpPr>
          <p:cNvPr id="47" name="Rechte verbindingslijn 46"/>
          <p:cNvCxnSpPr/>
          <p:nvPr/>
        </p:nvCxnSpPr>
        <p:spPr>
          <a:xfrm flipV="1">
            <a:off x="3815915" y="4914165"/>
            <a:ext cx="143813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5400091" y="46093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= 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5760132" y="4437112"/>
            <a:ext cx="18362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12 </a:t>
            </a:r>
            <a:r>
              <a:rPr lang="nl-NL" sz="2800" b="1" dirty="0">
                <a:sym typeface="Symbol"/>
              </a:rPr>
              <a:t> (x + 1)</a:t>
            </a:r>
          </a:p>
          <a:p>
            <a:pPr algn="ctr"/>
            <a:r>
              <a:rPr lang="nl-NL" sz="2800" b="1" dirty="0">
                <a:sym typeface="Symbol"/>
              </a:rPr>
              <a:t>x + 1</a:t>
            </a:r>
            <a:endParaRPr lang="nl-NL" sz="2800" b="1" dirty="0"/>
          </a:p>
        </p:txBody>
      </p:sp>
      <p:cxnSp>
        <p:nvCxnSpPr>
          <p:cNvPr id="55" name="Rechte verbindingslijn 54"/>
          <p:cNvCxnSpPr/>
          <p:nvPr/>
        </p:nvCxnSpPr>
        <p:spPr>
          <a:xfrm flipV="1">
            <a:off x="5904149" y="4914165"/>
            <a:ext cx="143813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kstvak 55"/>
          <p:cNvSpPr txBox="1"/>
          <p:nvPr/>
        </p:nvSpPr>
        <p:spPr>
          <a:xfrm>
            <a:off x="7596337" y="4631670"/>
            <a:ext cx="936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= 12 </a:t>
            </a:r>
          </a:p>
        </p:txBody>
      </p:sp>
      <p:cxnSp>
        <p:nvCxnSpPr>
          <p:cNvPr id="58" name="Rechte verbindingslijn 57"/>
          <p:cNvCxnSpPr/>
          <p:nvPr/>
        </p:nvCxnSpPr>
        <p:spPr>
          <a:xfrm>
            <a:off x="6480212" y="4520461"/>
            <a:ext cx="1008113" cy="35047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6174177" y="4957309"/>
            <a:ext cx="1008113" cy="35047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hthoek 48"/>
          <p:cNvSpPr/>
          <p:nvPr/>
        </p:nvSpPr>
        <p:spPr>
          <a:xfrm>
            <a:off x="2843808" y="836712"/>
            <a:ext cx="2664296" cy="1152128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Rechthoek 49"/>
          <p:cNvSpPr/>
          <p:nvPr/>
        </p:nvSpPr>
        <p:spPr>
          <a:xfrm>
            <a:off x="2843808" y="1988840"/>
            <a:ext cx="2592288" cy="1152128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Rechthoek 50"/>
          <p:cNvSpPr/>
          <p:nvPr/>
        </p:nvSpPr>
        <p:spPr>
          <a:xfrm>
            <a:off x="2843808" y="3212976"/>
            <a:ext cx="2592288" cy="1152128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Rechthoek 51"/>
          <p:cNvSpPr/>
          <p:nvPr/>
        </p:nvSpPr>
        <p:spPr>
          <a:xfrm>
            <a:off x="3419872" y="4365104"/>
            <a:ext cx="4176464" cy="1152128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183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14" grpId="0"/>
      <p:bldP spid="16" grpId="0"/>
      <p:bldP spid="21" grpId="0"/>
      <p:bldP spid="23" grpId="0"/>
      <p:bldP spid="24" grpId="0"/>
      <p:bldP spid="26" grpId="0"/>
      <p:bldP spid="27" grpId="0"/>
      <p:bldP spid="29" grpId="0"/>
      <p:bldP spid="32" grpId="0"/>
      <p:bldP spid="34" grpId="0"/>
      <p:bldP spid="35" grpId="0"/>
      <p:bldP spid="37" grpId="0"/>
      <p:bldP spid="38" grpId="0"/>
      <p:bldP spid="40" grpId="0"/>
      <p:bldP spid="43" grpId="0"/>
      <p:bldP spid="45" grpId="0"/>
      <p:bldP spid="46" grpId="0"/>
      <p:bldP spid="48" grpId="0"/>
      <p:bldP spid="54" grpId="0"/>
      <p:bldP spid="56" grpId="0"/>
      <p:bldP spid="49" grpId="0" animBg="1"/>
      <p:bldP spid="50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73028" y="600520"/>
            <a:ext cx="202087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Vergelijking:</a:t>
            </a:r>
            <a:br>
              <a:rPr lang="nl-NL" sz="2800" b="1" dirty="0"/>
            </a:br>
            <a:br>
              <a:rPr lang="nl-NL" sz="2800" b="1" dirty="0"/>
            </a:br>
            <a:r>
              <a:rPr lang="nl-NL" sz="2800" b="1" dirty="0"/>
              <a:t>Los op: 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3439069" y="1268760"/>
            <a:ext cx="5501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dirty="0"/>
              <a:t>12</a:t>
            </a:r>
          </a:p>
          <a:p>
            <a:pPr algn="ctr"/>
            <a:r>
              <a:rPr lang="nl-NL" sz="2800" b="1" dirty="0"/>
              <a:t>x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087141" y="1484203"/>
            <a:ext cx="1891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+   8    =   4</a:t>
            </a:r>
            <a:r>
              <a:rPr lang="nl-NL" sz="2800" b="1" i="1" dirty="0"/>
              <a:t>x</a:t>
            </a:r>
            <a:endParaRPr lang="nl-NL" sz="2800" b="1" dirty="0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3511077" y="1755973"/>
            <a:ext cx="43204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al 6"/>
          <p:cNvSpPr/>
          <p:nvPr/>
        </p:nvSpPr>
        <p:spPr>
          <a:xfrm>
            <a:off x="3419872" y="1268760"/>
            <a:ext cx="648072" cy="954107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4427984" y="1293017"/>
            <a:ext cx="648072" cy="954107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Ovaal 8"/>
          <p:cNvSpPr/>
          <p:nvPr/>
        </p:nvSpPr>
        <p:spPr>
          <a:xfrm>
            <a:off x="5436096" y="1261045"/>
            <a:ext cx="648072" cy="954107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673027" y="2519318"/>
            <a:ext cx="4277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Vermenigvuldig alles met  </a:t>
            </a:r>
            <a:r>
              <a:rPr lang="nl-NL" sz="2800" b="1" i="1" dirty="0"/>
              <a:t>x</a:t>
            </a:r>
            <a:endParaRPr lang="nl-NL" sz="2800" b="1" dirty="0"/>
          </a:p>
        </p:txBody>
      </p:sp>
      <p:sp>
        <p:nvSpPr>
          <p:cNvPr id="12" name="Tekstvak 11"/>
          <p:cNvSpPr txBox="1"/>
          <p:nvPr/>
        </p:nvSpPr>
        <p:spPr>
          <a:xfrm>
            <a:off x="2133344" y="3122384"/>
            <a:ext cx="5501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dirty="0"/>
              <a:t>12</a:t>
            </a:r>
          </a:p>
          <a:p>
            <a:pPr algn="ctr"/>
            <a:r>
              <a:rPr lang="nl-NL" sz="2800" b="1" dirty="0"/>
              <a:t>x</a:t>
            </a:r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2195736" y="3599438"/>
            <a:ext cx="415751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2633776" y="3311406"/>
            <a:ext cx="3228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ym typeface="Symbol"/>
              </a:rPr>
              <a:t> x   +  8   x   =   4x  x</a:t>
            </a:r>
            <a:endParaRPr lang="nl-NL" sz="2800" b="1" dirty="0"/>
          </a:p>
        </p:txBody>
      </p:sp>
      <p:sp>
        <p:nvSpPr>
          <p:cNvPr id="16" name="Tekstvak 15"/>
          <p:cNvSpPr txBox="1"/>
          <p:nvPr/>
        </p:nvSpPr>
        <p:spPr>
          <a:xfrm>
            <a:off x="2728303" y="3959478"/>
            <a:ext cx="2707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12   +   8x   =   4x</a:t>
            </a:r>
            <a:r>
              <a:rPr lang="nl-NL" sz="2800" b="1" baseline="30000" dirty="0"/>
              <a:t>2</a:t>
            </a:r>
          </a:p>
        </p:txBody>
      </p:sp>
      <p:cxnSp>
        <p:nvCxnSpPr>
          <p:cNvPr id="18" name="Rechte verbindingslijn 17"/>
          <p:cNvCxnSpPr/>
          <p:nvPr/>
        </p:nvCxnSpPr>
        <p:spPr>
          <a:xfrm flipV="1">
            <a:off x="2195736" y="3743454"/>
            <a:ext cx="415751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V="1">
            <a:off x="2763887" y="3517322"/>
            <a:ext cx="415751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2971762" y="4516378"/>
            <a:ext cx="2194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x</a:t>
            </a:r>
            <a:r>
              <a:rPr lang="nl-NL" sz="2800" b="1" baseline="30000" dirty="0"/>
              <a:t>2</a:t>
            </a:r>
            <a:r>
              <a:rPr lang="nl-NL" sz="2800" b="1" dirty="0"/>
              <a:t> – 2x – 3 = 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2771800" y="5092442"/>
            <a:ext cx="2541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(x – 3)(x + 1) = 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2996932" y="578610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x = 3  </a:t>
            </a:r>
            <a:r>
              <a:rPr lang="nl-NL" sz="2800" b="1" dirty="0">
                <a:sym typeface="Symbol"/>
              </a:rPr>
              <a:t></a:t>
            </a:r>
            <a:r>
              <a:rPr lang="nl-NL" sz="2800" b="1" dirty="0"/>
              <a:t>  x = -1</a:t>
            </a:r>
          </a:p>
        </p:txBody>
      </p:sp>
    </p:spTree>
    <p:extLst>
      <p:ext uri="{BB962C8B-B14F-4D97-AF65-F5344CB8AC3E}">
        <p14:creationId xmlns:p14="http://schemas.microsoft.com/office/powerpoint/2010/main" val="180326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2" grpId="0"/>
      <p:bldP spid="15" grpId="0"/>
      <p:bldP spid="16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84796" y="260648"/>
            <a:ext cx="9749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dirty="0"/>
              <a:t>24</a:t>
            </a:r>
          </a:p>
          <a:p>
            <a:pPr algn="ctr"/>
            <a:r>
              <a:rPr lang="nl-NL" sz="2800" b="1" dirty="0"/>
              <a:t>x  </a:t>
            </a:r>
            <a:r>
              <a:rPr lang="nl-NL" sz="2800" b="1" dirty="0">
                <a:latin typeface="Symbol" pitchFamily="18" charset="2"/>
              </a:rPr>
              <a:t>-</a:t>
            </a:r>
            <a:r>
              <a:rPr lang="nl-NL" sz="2800" b="1" dirty="0"/>
              <a:t> 1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683568" y="764704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1475656" y="476672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latin typeface="Symbol" pitchFamily="18" charset="2"/>
              </a:rPr>
              <a:t>- </a:t>
            </a:r>
            <a:r>
              <a:rPr lang="nl-NL" sz="2800" b="1" dirty="0"/>
              <a:t> 3  =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692424" y="260648"/>
            <a:ext cx="3674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6</a:t>
            </a:r>
          </a:p>
          <a:p>
            <a:r>
              <a:rPr lang="nl-NL" sz="2800" b="1" dirty="0"/>
              <a:t>x</a:t>
            </a:r>
          </a:p>
        </p:txBody>
      </p:sp>
      <p:cxnSp>
        <p:nvCxnSpPr>
          <p:cNvPr id="8" name="Rechte verbindingslijn 7"/>
          <p:cNvCxnSpPr/>
          <p:nvPr/>
        </p:nvCxnSpPr>
        <p:spPr>
          <a:xfrm>
            <a:off x="2764432" y="782707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550452" y="1196752"/>
            <a:ext cx="4260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33CC33"/>
                </a:solidFill>
              </a:rPr>
              <a:t>Vermenigvuldig alles met (</a:t>
            </a:r>
            <a:r>
              <a:rPr lang="nl-NL" sz="2400" b="1" i="1" dirty="0">
                <a:solidFill>
                  <a:srgbClr val="33CC33"/>
                </a:solidFill>
              </a:rPr>
              <a:t>x</a:t>
            </a:r>
            <a:r>
              <a:rPr lang="nl-NL" sz="2400" b="1" dirty="0">
                <a:solidFill>
                  <a:srgbClr val="33CC33"/>
                </a:solidFill>
              </a:rPr>
              <a:t> – 1)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1420900" y="1772816"/>
            <a:ext cx="9749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dirty="0"/>
              <a:t>24</a:t>
            </a:r>
          </a:p>
          <a:p>
            <a:pPr algn="ctr"/>
            <a:r>
              <a:rPr lang="nl-NL" sz="2800" b="1" dirty="0"/>
              <a:t>x  </a:t>
            </a:r>
            <a:r>
              <a:rPr lang="nl-NL" sz="2800" b="1" dirty="0">
                <a:latin typeface="Symbol" pitchFamily="18" charset="2"/>
              </a:rPr>
              <a:t>-</a:t>
            </a:r>
            <a:r>
              <a:rPr lang="nl-NL" sz="2800" b="1" dirty="0"/>
              <a:t> 1</a:t>
            </a:r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1619672" y="2276872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3563888" y="1988840"/>
            <a:ext cx="2239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latin typeface="Symbol" pitchFamily="18" charset="2"/>
              </a:rPr>
              <a:t>- </a:t>
            </a:r>
            <a:r>
              <a:rPr lang="nl-NL" sz="2800" b="1" dirty="0"/>
              <a:t> 3(x – 1)  =   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5572744" y="1772816"/>
            <a:ext cx="3674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6</a:t>
            </a:r>
          </a:p>
          <a:p>
            <a:r>
              <a:rPr lang="nl-NL" sz="2800" b="1" dirty="0"/>
              <a:t>x</a:t>
            </a:r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5652120" y="2294875"/>
            <a:ext cx="2160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2341952" y="2006843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ym typeface="Wingdings"/>
              </a:rPr>
              <a:t> (x – 1)</a:t>
            </a:r>
            <a:endParaRPr lang="nl-NL" sz="28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5942352" y="2006843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ym typeface="Wingdings"/>
              </a:rPr>
              <a:t> (x – 1)</a:t>
            </a:r>
            <a:endParaRPr lang="nl-NL" sz="2800" b="1" dirty="0"/>
          </a:p>
        </p:txBody>
      </p:sp>
      <p:cxnSp>
        <p:nvCxnSpPr>
          <p:cNvPr id="21" name="Rechte verbindingslijn 20"/>
          <p:cNvCxnSpPr/>
          <p:nvPr/>
        </p:nvCxnSpPr>
        <p:spPr>
          <a:xfrm flipV="1">
            <a:off x="2555776" y="2150859"/>
            <a:ext cx="1008112" cy="2880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V="1">
            <a:off x="1403648" y="2366883"/>
            <a:ext cx="1008112" cy="2880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1726105" y="2905780"/>
            <a:ext cx="2427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24  –  3x  +  3 = 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153373" y="2636912"/>
            <a:ext cx="12827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dirty="0"/>
              <a:t>6(x – 1)</a:t>
            </a:r>
            <a:br>
              <a:rPr lang="nl-NL" sz="2800" b="1" dirty="0"/>
            </a:br>
            <a:r>
              <a:rPr lang="nl-NL" sz="2800" b="1" dirty="0"/>
              <a:t>x</a:t>
            </a:r>
          </a:p>
        </p:txBody>
      </p:sp>
      <p:cxnSp>
        <p:nvCxnSpPr>
          <p:cNvPr id="27" name="Rechte verbindingslijn 26"/>
          <p:cNvCxnSpPr/>
          <p:nvPr/>
        </p:nvCxnSpPr>
        <p:spPr>
          <a:xfrm>
            <a:off x="4153373" y="3140968"/>
            <a:ext cx="12827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611560" y="3717032"/>
            <a:ext cx="3690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33CC33"/>
                </a:solidFill>
              </a:rPr>
              <a:t>Vermenigvuldig alles met x 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1619672" y="4239091"/>
            <a:ext cx="297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24x  –  3x</a:t>
            </a:r>
            <a:r>
              <a:rPr lang="nl-NL" sz="2800" b="1" baseline="30000" dirty="0"/>
              <a:t>2</a:t>
            </a:r>
            <a:r>
              <a:rPr lang="nl-NL" sz="2800" b="1" dirty="0"/>
              <a:t>  +  3x =  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4427984" y="4005064"/>
            <a:ext cx="12827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dirty="0"/>
              <a:t>6(x – 1)</a:t>
            </a:r>
            <a:br>
              <a:rPr lang="nl-NL" sz="2800" b="1" dirty="0"/>
            </a:br>
            <a:r>
              <a:rPr lang="nl-NL" sz="2800" b="1" dirty="0"/>
              <a:t>x</a:t>
            </a:r>
          </a:p>
        </p:txBody>
      </p:sp>
      <p:cxnSp>
        <p:nvCxnSpPr>
          <p:cNvPr id="36" name="Rechte verbindingslijn 35"/>
          <p:cNvCxnSpPr/>
          <p:nvPr/>
        </p:nvCxnSpPr>
        <p:spPr>
          <a:xfrm>
            <a:off x="4499992" y="4527123"/>
            <a:ext cx="12827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36"/>
          <p:cNvSpPr txBox="1"/>
          <p:nvPr/>
        </p:nvSpPr>
        <p:spPr>
          <a:xfrm>
            <a:off x="5796136" y="4239091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ym typeface="Wingdings"/>
              </a:rPr>
              <a:t> x</a:t>
            </a:r>
            <a:endParaRPr lang="nl-NL" sz="2800" b="1" dirty="0"/>
          </a:p>
        </p:txBody>
      </p:sp>
      <p:cxnSp>
        <p:nvCxnSpPr>
          <p:cNvPr id="39" name="Rechte verbindingslijn 38"/>
          <p:cNvCxnSpPr/>
          <p:nvPr/>
        </p:nvCxnSpPr>
        <p:spPr>
          <a:xfrm flipV="1">
            <a:off x="4788024" y="4671139"/>
            <a:ext cx="504056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V="1">
            <a:off x="5940152" y="4455115"/>
            <a:ext cx="504056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1619672" y="4867999"/>
            <a:ext cx="3171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27x  –  3x</a:t>
            </a:r>
            <a:r>
              <a:rPr lang="nl-NL" sz="2800" b="1" baseline="30000" dirty="0"/>
              <a:t>2</a:t>
            </a:r>
            <a:r>
              <a:rPr lang="nl-NL" sz="2800" b="1" dirty="0"/>
              <a:t>  =  6x </a:t>
            </a:r>
            <a:r>
              <a:rPr lang="nl-NL" sz="2800" b="1" dirty="0">
                <a:latin typeface="Symbol" pitchFamily="18" charset="2"/>
              </a:rPr>
              <a:t>-</a:t>
            </a:r>
            <a:r>
              <a:rPr lang="nl-NL" sz="2800" b="1" dirty="0"/>
              <a:t> 6 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1619672" y="5391219"/>
            <a:ext cx="2906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3x</a:t>
            </a:r>
            <a:r>
              <a:rPr lang="nl-NL" sz="2800" b="1" baseline="30000" dirty="0"/>
              <a:t>2</a:t>
            </a:r>
            <a:r>
              <a:rPr lang="nl-NL" sz="2800" b="1" dirty="0"/>
              <a:t>  + 21x  +  6 =  0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611560" y="6165304"/>
            <a:ext cx="4907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33CC33"/>
                </a:solidFill>
              </a:rPr>
              <a:t>En nou kunnen we het verder wel……</a:t>
            </a:r>
          </a:p>
        </p:txBody>
      </p:sp>
    </p:spTree>
    <p:extLst>
      <p:ext uri="{BB962C8B-B14F-4D97-AF65-F5344CB8AC3E}">
        <p14:creationId xmlns:p14="http://schemas.microsoft.com/office/powerpoint/2010/main" val="285009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/>
      <p:bldP spid="15" grpId="0"/>
      <p:bldP spid="16" grpId="0"/>
      <p:bldP spid="18" grpId="0"/>
      <p:bldP spid="19" grpId="0"/>
      <p:bldP spid="23" grpId="0"/>
      <p:bldP spid="24" grpId="0"/>
      <p:bldP spid="32" grpId="0" build="p"/>
      <p:bldP spid="34" grpId="0"/>
      <p:bldP spid="35" grpId="0"/>
      <p:bldP spid="37" grpId="0"/>
      <p:bldP spid="42" grpId="0" build="p"/>
      <p:bldP spid="43" grpId="0" build="p"/>
      <p:bldP spid="44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251</Words>
  <Application>Microsoft Office PowerPoint</Application>
  <PresentationFormat>Diavoorstelling (4:3)</PresentationFormat>
  <Paragraphs>72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Herman Hofstede</cp:lastModifiedBy>
  <cp:revision>14</cp:revision>
  <dcterms:created xsi:type="dcterms:W3CDTF">2024-10-23T18:49:40Z</dcterms:created>
  <dcterms:modified xsi:type="dcterms:W3CDTF">2024-10-25T06:43:07Z</dcterms:modified>
</cp:coreProperties>
</file>